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  <p:sldMasterId id="2147483744" r:id="rId2"/>
  </p:sldMasterIdLst>
  <p:notesMasterIdLst>
    <p:notesMasterId r:id="rId40"/>
  </p:notesMasterIdLst>
  <p:sldIdLst>
    <p:sldId id="261" r:id="rId3"/>
    <p:sldId id="266" r:id="rId4"/>
    <p:sldId id="453" r:id="rId5"/>
    <p:sldId id="475" r:id="rId6"/>
    <p:sldId id="479" r:id="rId7"/>
    <p:sldId id="476" r:id="rId8"/>
    <p:sldId id="477" r:id="rId9"/>
    <p:sldId id="478" r:id="rId10"/>
    <p:sldId id="480" r:id="rId11"/>
    <p:sldId id="481" r:id="rId12"/>
    <p:sldId id="482" r:id="rId13"/>
    <p:sldId id="483" r:id="rId14"/>
    <p:sldId id="486" r:id="rId15"/>
    <p:sldId id="484" r:id="rId16"/>
    <p:sldId id="487" r:id="rId17"/>
    <p:sldId id="485" r:id="rId18"/>
    <p:sldId id="488" r:id="rId19"/>
    <p:sldId id="454" r:id="rId20"/>
    <p:sldId id="468" r:id="rId21"/>
    <p:sldId id="469" r:id="rId22"/>
    <p:sldId id="455" r:id="rId23"/>
    <p:sldId id="457" r:id="rId24"/>
    <p:sldId id="474" r:id="rId25"/>
    <p:sldId id="458" r:id="rId26"/>
    <p:sldId id="459" r:id="rId27"/>
    <p:sldId id="460" r:id="rId28"/>
    <p:sldId id="461" r:id="rId29"/>
    <p:sldId id="462" r:id="rId30"/>
    <p:sldId id="464" r:id="rId31"/>
    <p:sldId id="463" r:id="rId32"/>
    <p:sldId id="465" r:id="rId33"/>
    <p:sldId id="466" r:id="rId34"/>
    <p:sldId id="467" r:id="rId35"/>
    <p:sldId id="470" r:id="rId36"/>
    <p:sldId id="472" r:id="rId37"/>
    <p:sldId id="473" r:id="rId38"/>
    <p:sldId id="259" r:id="rId39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0B8"/>
    <a:srgbClr val="007BEA"/>
    <a:srgbClr val="006BCC"/>
    <a:srgbClr val="005DAF"/>
    <a:srgbClr val="00206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3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54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64988-622A-4E38-B987-E3B6CADA1F35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2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378825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62497-B9E0-4DCF-B36A-E5E16266A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9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 userDrawn="1"/>
        </p:nvSpPr>
        <p:spPr>
          <a:xfrm>
            <a:off x="0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0" y="1108214"/>
            <a:ext cx="4149586" cy="41495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orte" panose="03060902040502070203" pitchFamily="66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한쪽 모서리가 둥근 사각형 26"/>
          <p:cNvSpPr/>
          <p:nvPr userDrawn="1"/>
        </p:nvSpPr>
        <p:spPr bwMode="white">
          <a:xfrm>
            <a:off x="2062162" y="765337"/>
            <a:ext cx="5019675" cy="4791075"/>
          </a:xfrm>
          <a:prstGeom prst="round1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ctr">
            <a:normAutofit/>
          </a:bodyPr>
          <a:lstStyle>
            <a:lvl1pPr algn="ctr">
              <a:defRPr sz="72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810625" y="0"/>
            <a:ext cx="352426" cy="68580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81000">
                <a:schemeClr val="accent1">
                  <a:shade val="67500"/>
                  <a:satMod val="115000"/>
                </a:schemeClr>
              </a:gs>
              <a:gs pos="100000">
                <a:srgbClr val="0099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03C1DBB5-A407-48C3-AF98-0B31E1A2E16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4265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2C1987C1-2174-44A3-BEFB-3574260E1A1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8759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AE6D025-79D7-4122-9AE2-C25DF50E82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881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C0360DC-CCD2-4E90-B07B-A0C7DC259B3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3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509A91-8BF8-43B2-B64F-B03E1E24458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0132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163F7193-50E1-4AFE-BEBD-E34B7AD4FFB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8904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2BA48D-E905-4C1A-A6AA-A5B77A385D6C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29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E0537F94-F03D-4F62-9DC6-29BEBA93D8B4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15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381000"/>
            <a:ext cx="7654925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85800" y="1333500"/>
            <a:ext cx="8212138" cy="4152900"/>
          </a:xfrm>
        </p:spPr>
        <p:txBody>
          <a:bodyPr/>
          <a:lstStyle/>
          <a:p>
            <a:pPr lvl="0"/>
            <a:r>
              <a:rPr lang="ko-KR" altLang="en-US" noProof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2020/10/31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247201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5538" y="381000"/>
            <a:ext cx="7789862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7415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한쪽 모서리가 잘린 사각형 11"/>
          <p:cNvSpPr/>
          <p:nvPr userDrawn="1"/>
        </p:nvSpPr>
        <p:spPr>
          <a:xfrm flipH="1">
            <a:off x="0" y="-4451"/>
            <a:ext cx="2990849" cy="6859276"/>
          </a:xfrm>
          <a:prstGeom prst="snip1Rect">
            <a:avLst>
              <a:gd name="adj" fmla="val 0"/>
            </a:avLst>
          </a:prstGeom>
          <a:gradFill>
            <a:gsLst>
              <a:gs pos="100000">
                <a:srgbClr val="005DB0"/>
              </a:gs>
              <a:gs pos="0">
                <a:srgbClr val="002060"/>
              </a:gs>
              <a:gs pos="100000">
                <a:srgbClr val="0099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-1" y="819150"/>
            <a:ext cx="2990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Contents</a:t>
            </a: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0" name="제목 29"/>
          <p:cNvSpPr>
            <a:spLocks noGrp="1"/>
          </p:cNvSpPr>
          <p:nvPr>
            <p:ph type="title" hasCustomPrompt="1"/>
          </p:nvPr>
        </p:nvSpPr>
        <p:spPr>
          <a:xfrm>
            <a:off x="3181350" y="1782821"/>
            <a:ext cx="5429250" cy="4160779"/>
          </a:xfrm>
        </p:spPr>
        <p:txBody>
          <a:bodyPr anchor="t">
            <a:normAutofit/>
          </a:bodyPr>
          <a:lstStyle>
            <a:lvl1pPr>
              <a:defRPr sz="3200" baseline="0">
                <a:latin typeface="+mn-ea"/>
                <a:ea typeface="+mn-ea"/>
              </a:defRPr>
            </a:lvl1pPr>
          </a:lstStyle>
          <a:p>
            <a:r>
              <a:rPr lang="en-US" altLang="ko-KR" dirty="0"/>
              <a:t>Chapter_1 </a:t>
            </a:r>
            <a:r>
              <a:rPr lang="ko-KR" altLang="en-US" dirty="0" err="1"/>
              <a:t>블라블라</a:t>
            </a:r>
            <a:endParaRPr lang="ko-KR" altLang="en-US" dirty="0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2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2001810"/>
            <a:ext cx="7872413" cy="1358900"/>
            <a:chOff x="0" y="2226448"/>
            <a:chExt cx="7872413" cy="1358900"/>
          </a:xfrm>
        </p:grpSpPr>
        <p:sp>
          <p:nvSpPr>
            <p:cNvPr id="12" name="한쪽 모서리가 잘린 사각형 11"/>
            <p:cNvSpPr/>
            <p:nvPr userDrawn="1"/>
          </p:nvSpPr>
          <p:spPr>
            <a:xfrm rot="10800000" flipH="1">
              <a:off x="0" y="2388373"/>
              <a:ext cx="7724776" cy="1196975"/>
            </a:xfrm>
            <a:prstGeom prst="snip1Rect">
              <a:avLst>
                <a:gd name="adj" fmla="val 24536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잘린 사각형 15"/>
            <p:cNvSpPr/>
            <p:nvPr userDrawn="1"/>
          </p:nvSpPr>
          <p:spPr>
            <a:xfrm rot="10800000" flipH="1">
              <a:off x="147637" y="2226448"/>
              <a:ext cx="7724776" cy="1196975"/>
            </a:xfrm>
            <a:prstGeom prst="snip1Rect">
              <a:avLst>
                <a:gd name="adj" fmla="val 40451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2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7637" y="2004597"/>
            <a:ext cx="7724776" cy="119419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" name="한쪽 모서리가 잘린 사각형 1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19100" y="767082"/>
            <a:ext cx="8391525" cy="5409881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1pPr>
            <a:lvl2pPr marL="514350" indent="-171450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2pPr>
            <a:lvl3pPr marL="857250" indent="-171450">
              <a:buFont typeface="Wingdings" panose="05000000000000000000" pitchFamily="2" charset="2"/>
              <a:buChar char="Ø"/>
              <a:defRPr sz="1400">
                <a:latin typeface="+mn-ea"/>
                <a:ea typeface="+mn-ea"/>
              </a:defRPr>
            </a:lvl3pPr>
            <a:lvl4pPr marL="1200150" indent="-171450">
              <a:buFont typeface="Wingdings" panose="05000000000000000000" pitchFamily="2" charset="2"/>
              <a:buChar char="ü"/>
              <a:defRPr sz="1200">
                <a:latin typeface="+mn-ea"/>
                <a:ea typeface="+mn-ea"/>
              </a:defRPr>
            </a:lvl4pPr>
            <a:lvl5pPr marL="1543050" indent="-171450">
              <a:buFont typeface="맑은 고딕" panose="020B0503020000020004" pitchFamily="50" charset="-127"/>
              <a:buChar char="─"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  <p:sp>
        <p:nvSpPr>
          <p:cNvPr id="10" name="한쪽 모서리가 잘린 사각형 9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35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 userDrawn="1"/>
        </p:nvGrpSpPr>
        <p:grpSpPr>
          <a:xfrm>
            <a:off x="-1" y="1443"/>
            <a:ext cx="9144003" cy="638175"/>
            <a:chOff x="-1" y="4618"/>
            <a:chExt cx="9144003" cy="638175"/>
          </a:xfrm>
          <a:gradFill flip="none" rotWithShape="1">
            <a:gsLst>
              <a:gs pos="0">
                <a:srgbClr val="0060B8"/>
              </a:gs>
              <a:gs pos="49000">
                <a:srgbClr val="00499E"/>
              </a:gs>
              <a:gs pos="100000">
                <a:srgbClr val="002060"/>
              </a:gs>
            </a:gsLst>
            <a:lin ang="10800000" scaled="1"/>
            <a:tileRect/>
          </a:gradFill>
        </p:grpSpPr>
        <p:sp>
          <p:nvSpPr>
            <p:cNvPr id="20" name="한쪽 모서리가 잘린 사각형 19"/>
            <p:cNvSpPr/>
            <p:nvPr userDrawn="1"/>
          </p:nvSpPr>
          <p:spPr>
            <a:xfrm rot="10800000" flipH="1">
              <a:off x="-1" y="4618"/>
              <a:ext cx="4859599" cy="638175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4467226" y="4762"/>
              <a:ext cx="4676776" cy="3762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한쪽 모서리가 잘린 사각형 18"/>
          <p:cNvSpPr/>
          <p:nvPr userDrawn="1"/>
        </p:nvSpPr>
        <p:spPr bwMode="hidden">
          <a:xfrm rot="10800000" flipH="1">
            <a:off x="0" y="6721476"/>
            <a:ext cx="9144001" cy="133349"/>
          </a:xfrm>
          <a:prstGeom prst="snip1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9817">
            <a:off x="5388022" y="2996689"/>
            <a:ext cx="3649128" cy="3625686"/>
          </a:xfrm>
          <a:prstGeom prst="rect">
            <a:avLst/>
          </a:prstGeom>
          <a:noFill/>
          <a:ln>
            <a:noFill/>
          </a:ln>
          <a:scene3d>
            <a:camera prst="perspectiveLeft"/>
            <a:lightRig rig="threePt" dir="t"/>
          </a:scene3d>
        </p:spPr>
      </p:pic>
      <p:sp>
        <p:nvSpPr>
          <p:cNvPr id="5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latin typeface="HY얕은샘물M" panose="02030600000101010101" pitchFamily="18" charset="-127"/>
                <a:ea typeface="HY얕은샘물M" panose="02030600000101010101" pitchFamily="18" charset="-127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슬라이드 번호 개체 틀 5"/>
          <p:cNvSpPr txBox="1">
            <a:spLocks/>
          </p:cNvSpPr>
          <p:nvPr userDrawn="1"/>
        </p:nvSpPr>
        <p:spPr>
          <a:xfrm>
            <a:off x="6391275" y="38349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74" y="6283326"/>
            <a:ext cx="1346369" cy="438150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 bwMode="gray">
          <a:xfrm>
            <a:off x="0" y="73952"/>
            <a:ext cx="4467226" cy="4617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604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9" y="1491739"/>
            <a:ext cx="3649128" cy="362568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 bwMode="hidden">
          <a:xfrm>
            <a:off x="6753225" y="6328801"/>
            <a:ext cx="2057400" cy="3651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FM College Team" panose="00000400000000000000" pitchFamily="2" charset="0"/>
              </a:defRPr>
            </a:lvl1pPr>
          </a:lstStyle>
          <a:p>
            <a:fld id="{66B25E83-C66E-45D8-AFF1-6789143A80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00088" y="1345152"/>
            <a:ext cx="7829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Thank</a:t>
            </a:r>
            <a:r>
              <a:rPr lang="en-US" altLang="ko-KR" sz="72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en-US" altLang="ko-KR" sz="72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you</a:t>
            </a:r>
          </a:p>
          <a:p>
            <a:pPr algn="ctr"/>
            <a:r>
              <a:rPr lang="en-US" altLang="ko-KR" sz="24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algn="ctr"/>
            <a:r>
              <a:rPr lang="en-US" altLang="ko-KR" sz="13800" baseline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Q</a:t>
            </a:r>
            <a:r>
              <a:rPr lang="en-US" altLang="ko-KR" sz="8000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&amp;</a:t>
            </a:r>
            <a:r>
              <a:rPr lang="en-US" altLang="ko-KR" sz="138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A</a:t>
            </a:r>
            <a:endParaRPr lang="en-US" altLang="ko-KR" sz="138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352426" y="6511363"/>
            <a:ext cx="2419349" cy="3303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3200" kern="1200">
                <a:solidFill>
                  <a:schemeClr val="tx1">
                    <a:tint val="75000"/>
                  </a:schemeClr>
                </a:solidFill>
                <a:latin typeface="FM College Team" panose="00000400000000000000" pitchFamily="2" charset="0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70000"/>
              </a:lnSpc>
            </a:pPr>
            <a:r>
              <a:rPr lang="en-US" altLang="ko-KR" sz="1500" b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ROBOTICS</a:t>
            </a:r>
            <a:r>
              <a:rPr lang="en-US" altLang="ko-KR" sz="1500" b="0" baseline="0" dirty="0">
                <a:solidFill>
                  <a:schemeClr val="bg1">
                    <a:lumMod val="65000"/>
                  </a:schemeClr>
                </a:solidFill>
                <a:latin typeface="Franklin Gothic Demi" panose="020B0703020102020204" pitchFamily="34" charset="0"/>
              </a:rPr>
              <a:t> RESEARCH LAB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10364" y="66675"/>
            <a:ext cx="1346369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r>
              <a:rPr lang="en-US" altLang="ko-KR"/>
              <a:t>2020/10/31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E442C3-9F1D-4293-B001-C642B8E1F21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3779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E4CD32A-D0CB-499F-BA14-BB9D69191C5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>
            <a:normAutofit/>
          </a:bodyPr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6717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altLang="ko-KR"/>
              <a:t>2020/10/31</a:t>
            </a:r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9D2EF0C-10B6-4BAC-8C1F-3F5472E286D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0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A2AF-849B-451D-9737-47E67AEA6CFD}" type="datetime1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25E83-C66E-45D8-AFF1-6789143A80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40" r:id="rId2"/>
    <p:sldLayoutId id="2147483742" r:id="rId3"/>
    <p:sldLayoutId id="2147483734" r:id="rId4"/>
    <p:sldLayoutId id="2147483739" r:id="rId5"/>
    <p:sldLayoutId id="2147483741" r:id="rId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r>
              <a:rPr lang="en-US" altLang="ko-KR"/>
              <a:t>2020/10/31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F832D8-2751-440F-921C-5CAA6946BC1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Rectangle 1030"/>
          <p:cNvSpPr txBox="1">
            <a:spLocks noChangeArrowheads="1"/>
          </p:cNvSpPr>
          <p:nvPr userDrawn="1"/>
        </p:nvSpPr>
        <p:spPr>
          <a:xfrm>
            <a:off x="0" y="6381750"/>
            <a:ext cx="15240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21F21-2FAF-4537-A71C-F8304929F323}" type="slidenum">
              <a:rPr lang="ko-KR" altLang="en-US" smtClean="0">
                <a:ea typeface="굴림" pitchFamily="50" charset="-127"/>
              </a:rPr>
              <a:pPr>
                <a:defRPr/>
              </a:pPr>
              <a:t>‹#›</a:t>
            </a:fld>
            <a:r>
              <a:rPr lang="ko-KR" altLang="en-US">
                <a:ea typeface="굴림" pitchFamily="50" charset="-127"/>
              </a:rPr>
              <a:t>/</a:t>
            </a:r>
            <a:r>
              <a:rPr lang="en-US" altLang="ko-KR">
                <a:ea typeface="굴림" pitchFamily="50" charset="-127"/>
              </a:rPr>
              <a:t>44ch10</a:t>
            </a:r>
            <a:endParaRPr lang="ko-KR" altLang="ko-KR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5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sldNum="0" hdr="0" ftr="0"/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269847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ADC</a:t>
            </a:r>
            <a:br>
              <a:rPr lang="en-US" altLang="ko-KR" sz="4000" dirty="0"/>
            </a:br>
            <a:r>
              <a:rPr lang="en-US" altLang="ko-KR" sz="3100" dirty="0"/>
              <a:t>(4</a:t>
            </a:r>
            <a:r>
              <a:rPr lang="ko-KR" altLang="en-US" sz="3100" dirty="0"/>
              <a:t>주차</a:t>
            </a:r>
            <a:r>
              <a:rPr lang="en-US" altLang="ko-KR" sz="3100" dirty="0"/>
              <a:t>)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568058"/>
            <a:ext cx="6858000" cy="1655762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RRL</a:t>
            </a:r>
          </a:p>
          <a:p>
            <a:r>
              <a:rPr lang="ko-KR" altLang="en-US" sz="1600" dirty="0"/>
              <a:t>공성진</a:t>
            </a:r>
            <a:endParaRPr lang="en-US" altLang="ko-KR" sz="1600" dirty="0"/>
          </a:p>
          <a:p>
            <a:r>
              <a:rPr lang="en-US" altLang="ko-KR" sz="1600" dirty="0"/>
              <a:t>2021.09.30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041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8222-0AD9-4819-84D7-F167F2BE845E}"/>
              </a:ext>
            </a:extLst>
          </p:cNvPr>
          <p:cNvSpPr txBox="1"/>
          <p:nvPr/>
        </p:nvSpPr>
        <p:spPr>
          <a:xfrm>
            <a:off x="958486" y="902544"/>
            <a:ext cx="735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고속  </a:t>
            </a:r>
            <a:r>
              <a:rPr lang="en-US" altLang="ko-KR" dirty="0"/>
              <a:t>PWM Mode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99455-0E35-4C0F-A46C-63275D9C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2" y="1638768"/>
            <a:ext cx="5792008" cy="2924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CB51D-6723-405A-BB0E-5C2DB89D4810}"/>
              </a:ext>
            </a:extLst>
          </p:cNvPr>
          <p:cNvSpPr txBox="1"/>
          <p:nvPr/>
        </p:nvSpPr>
        <p:spPr>
          <a:xfrm>
            <a:off x="6750833" y="3882876"/>
            <a:ext cx="10005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</a:rPr>
              <a:t>반전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68AAE2-DC3A-42AD-9E40-E461CF768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34" y="5142019"/>
            <a:ext cx="2444206" cy="5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1CF06-AE11-4CFD-BBC7-B8BA372E50E7}"/>
              </a:ext>
            </a:extLst>
          </p:cNvPr>
          <p:cNvSpPr txBox="1"/>
          <p:nvPr/>
        </p:nvSpPr>
        <p:spPr>
          <a:xfrm>
            <a:off x="995465" y="1098958"/>
            <a:ext cx="76968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PC</a:t>
            </a:r>
            <a:r>
              <a:rPr lang="ko-KR" altLang="en-US" dirty="0"/>
              <a:t>  </a:t>
            </a:r>
            <a:r>
              <a:rPr lang="en-US" altLang="ko-KR" dirty="0"/>
              <a:t>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Phase Correct 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en-US" altLang="ko-KR" dirty="0"/>
              <a:t>BOTTOM~TOP</a:t>
            </a:r>
            <a:r>
              <a:rPr lang="ko-KR" altLang="en-US" dirty="0"/>
              <a:t>까지 상향 카운터로 증가했다가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다시 하향 카운터로 </a:t>
            </a:r>
            <a:r>
              <a:rPr lang="en-US" altLang="ko-KR" dirty="0"/>
              <a:t>BOTTOM</a:t>
            </a:r>
            <a:r>
              <a:rPr lang="ko-KR" altLang="en-US" dirty="0"/>
              <a:t>까지 감소하는 동작을 반복수행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0,2</a:t>
            </a:r>
            <a:r>
              <a:rPr lang="ko-KR" altLang="en-US" dirty="0"/>
              <a:t>는</a:t>
            </a:r>
            <a:r>
              <a:rPr lang="en-US" altLang="ko-KR" dirty="0"/>
              <a:t> TOP=MAX, 1,3</a:t>
            </a:r>
            <a:r>
              <a:rPr lang="ko-KR" altLang="en-US" dirty="0"/>
              <a:t>은 모드에 따라 고속 </a:t>
            </a:r>
            <a:r>
              <a:rPr lang="en-US" altLang="ko-KR" dirty="0"/>
              <a:t>PWM</a:t>
            </a:r>
            <a:r>
              <a:rPr lang="ko-KR" altLang="en-US" dirty="0"/>
              <a:t>과 동일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이때 </a:t>
            </a:r>
            <a:r>
              <a:rPr lang="en-US" altLang="ko-KR" dirty="0" err="1"/>
              <a:t>TCNTn</a:t>
            </a:r>
            <a:r>
              <a:rPr lang="ko-KR" altLang="en-US" dirty="0"/>
              <a:t>의 값은 항상 </a:t>
            </a:r>
            <a:r>
              <a:rPr lang="en-US" altLang="ko-KR" dirty="0" err="1"/>
              <a:t>OCRnx</a:t>
            </a:r>
            <a:r>
              <a:rPr lang="ko-KR" altLang="en-US" dirty="0"/>
              <a:t>의 값과 비교됨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상향 카운터로 동작할 때 값이 일치하면 </a:t>
            </a:r>
            <a:r>
              <a:rPr lang="en-US" altLang="ko-KR" dirty="0" err="1"/>
              <a:t>Ocnx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하향 카운터로 동작할 때 값이 일치하면 </a:t>
            </a:r>
            <a:r>
              <a:rPr lang="en-US" altLang="ko-KR" dirty="0" err="1"/>
              <a:t>Ocnx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1</a:t>
            </a:r>
            <a:r>
              <a:rPr lang="ko-KR" altLang="en-US" dirty="0"/>
              <a:t>로 세트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값이 </a:t>
            </a:r>
            <a:r>
              <a:rPr lang="en-US" altLang="ko-KR" dirty="0"/>
              <a:t>TOP</a:t>
            </a:r>
            <a:r>
              <a:rPr lang="ko-KR" altLang="en-US" dirty="0"/>
              <a:t>값과 일치하면 해당 인터럽트가 요청</a:t>
            </a:r>
            <a:r>
              <a:rPr lang="en-US" altLang="ko-KR" dirty="0"/>
              <a:t>(0,2</a:t>
            </a:r>
            <a:r>
              <a:rPr lang="ko-KR" altLang="en-US" dirty="0"/>
              <a:t>는 출력비교</a:t>
            </a:r>
            <a:r>
              <a:rPr lang="en-US" altLang="ko-KR" dirty="0"/>
              <a:t>),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하향 카운터로 </a:t>
            </a:r>
            <a:r>
              <a:rPr lang="en-US" altLang="ko-KR" dirty="0"/>
              <a:t>BOTTOM</a:t>
            </a:r>
            <a:r>
              <a:rPr lang="ko-KR" altLang="en-US" dirty="0"/>
              <a:t>이 되면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인터럽트가 요청됨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540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E8DDEB-462C-4BF9-B408-36E34D8F8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18" y="1422123"/>
            <a:ext cx="5544324" cy="3381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216C5-9A5B-496A-BFF9-412DD591CBED}"/>
              </a:ext>
            </a:extLst>
          </p:cNvPr>
          <p:cNvSpPr txBox="1"/>
          <p:nvPr/>
        </p:nvSpPr>
        <p:spPr>
          <a:xfrm>
            <a:off x="4110605" y="1098958"/>
            <a:ext cx="154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PC PWM </a:t>
            </a:r>
            <a:r>
              <a:rPr lang="ko-KR" altLang="en-US" sz="1500" dirty="0"/>
              <a:t>모드</a:t>
            </a:r>
          </a:p>
        </p:txBody>
      </p:sp>
    </p:spTree>
    <p:extLst>
      <p:ext uri="{BB962C8B-B14F-4D97-AF65-F5344CB8AC3E}">
        <p14:creationId xmlns:p14="http://schemas.microsoft.com/office/powerpoint/2010/main" val="106069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6CDDD-B627-465A-923D-052F7DF017DD}"/>
              </a:ext>
            </a:extLst>
          </p:cNvPr>
          <p:cNvSpPr txBox="1"/>
          <p:nvPr/>
        </p:nvSpPr>
        <p:spPr>
          <a:xfrm>
            <a:off x="604007" y="1963024"/>
            <a:ext cx="82631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입력 캡쳐 기능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 err="1"/>
              <a:t>ICPn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입력핀에서</a:t>
            </a:r>
            <a:r>
              <a:rPr lang="ko-KR" altLang="en-US" sz="1500" dirty="0"/>
              <a:t> 입력되는 신호에 의해 </a:t>
            </a:r>
            <a:r>
              <a:rPr lang="en-US" altLang="ko-KR" sz="1500" dirty="0"/>
              <a:t>TCNT</a:t>
            </a:r>
            <a:r>
              <a:rPr lang="ko-KR" altLang="en-US" sz="1500" dirty="0"/>
              <a:t>의 </a:t>
            </a:r>
            <a:r>
              <a:rPr lang="ko-KR" altLang="en-US" sz="1500" dirty="0" err="1"/>
              <a:t>현재값을</a:t>
            </a:r>
            <a:r>
              <a:rPr lang="ko-KR" altLang="en-US" sz="1500" dirty="0"/>
              <a:t> </a:t>
            </a:r>
            <a:r>
              <a:rPr lang="en-US" altLang="ko-KR" sz="1500" dirty="0" err="1"/>
              <a:t>ICRn</a:t>
            </a:r>
            <a:r>
              <a:rPr lang="en-US" altLang="ko-KR" sz="1500" dirty="0"/>
              <a:t>(</a:t>
            </a:r>
            <a:r>
              <a:rPr lang="ko-KR" altLang="en-US" sz="1500" dirty="0"/>
              <a:t>입력 캡쳐 레지스터</a:t>
            </a:r>
            <a:r>
              <a:rPr lang="en-US" altLang="ko-KR" sz="1500" dirty="0"/>
              <a:t>)</a:t>
            </a:r>
            <a:r>
              <a:rPr lang="ko-KR" altLang="en-US" sz="1500" dirty="0"/>
              <a:t>에 저장하는 기능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</a:t>
            </a:r>
            <a:r>
              <a:rPr lang="en-US" altLang="ko-KR" sz="1500" dirty="0"/>
              <a:t>1</a:t>
            </a:r>
            <a:r>
              <a:rPr lang="ko-KR" altLang="en-US" sz="1500" dirty="0"/>
              <a:t>에서는 </a:t>
            </a:r>
            <a:r>
              <a:rPr lang="en-US" altLang="ko-KR" sz="1500" dirty="0"/>
              <a:t>ICP1 </a:t>
            </a:r>
            <a:r>
              <a:rPr lang="ko-KR" altLang="en-US" sz="1500" dirty="0" err="1"/>
              <a:t>입력핀의</a:t>
            </a:r>
            <a:r>
              <a:rPr lang="ko-KR" altLang="en-US" sz="1500" dirty="0"/>
              <a:t> 신호 이외에 아날로그 비교기에서 만들어진 비교결과 신호를 사용할 수도 있음</a:t>
            </a:r>
            <a:endParaRPr lang="en-US" altLang="ko-KR" sz="1500" dirty="0"/>
          </a:p>
          <a:p>
            <a:r>
              <a:rPr lang="en-US" altLang="ko-KR" sz="1500" dirty="0"/>
              <a:t>    (</a:t>
            </a:r>
            <a:r>
              <a:rPr lang="ko-KR" altLang="en-US" sz="1500" dirty="0"/>
              <a:t>이때 </a:t>
            </a:r>
            <a:r>
              <a:rPr lang="en-US" altLang="ko-KR" sz="1500" dirty="0"/>
              <a:t>ACSR </a:t>
            </a:r>
            <a:r>
              <a:rPr lang="ko-KR" altLang="en-US" sz="1500" dirty="0"/>
              <a:t>레지스터의 </a:t>
            </a:r>
            <a:r>
              <a:rPr lang="en-US" altLang="ko-KR" sz="1500" dirty="0"/>
              <a:t>ACIC </a:t>
            </a:r>
            <a:r>
              <a:rPr lang="ko-KR" altLang="en-US" sz="1500" dirty="0"/>
              <a:t>비트를</a:t>
            </a:r>
            <a:r>
              <a:rPr lang="en-US" altLang="ko-KR" sz="1500" dirty="0"/>
              <a:t> 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설정해줘야함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  (Analog Comparator control and Status Resister, Analog Comparator Input Capture Enable)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36512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D51E8-4895-402E-8940-84310C6CC56F}"/>
              </a:ext>
            </a:extLst>
          </p:cNvPr>
          <p:cNvSpPr txBox="1"/>
          <p:nvPr/>
        </p:nvSpPr>
        <p:spPr>
          <a:xfrm>
            <a:off x="1120018" y="738231"/>
            <a:ext cx="71431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PFC</a:t>
            </a:r>
            <a:r>
              <a:rPr lang="ko-KR" altLang="en-US" dirty="0"/>
              <a:t> </a:t>
            </a:r>
            <a:r>
              <a:rPr lang="en-US" altLang="ko-KR" dirty="0"/>
              <a:t>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Phase and Frequency Correct PWM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en-US" altLang="ko-KR" dirty="0"/>
              <a:t>BOTTOM~TOP</a:t>
            </a:r>
            <a:r>
              <a:rPr lang="ko-KR" altLang="en-US" dirty="0"/>
              <a:t>까지 상향 카운터로 증가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다시 하향 카운터로 </a:t>
            </a:r>
            <a:r>
              <a:rPr lang="en-US" altLang="ko-KR" dirty="0"/>
              <a:t>BOTTOM</a:t>
            </a:r>
            <a:r>
              <a:rPr lang="ko-KR" altLang="en-US" dirty="0"/>
              <a:t>까지 감소하는 동작을 반복수행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이때 </a:t>
            </a:r>
            <a:r>
              <a:rPr lang="en-US" altLang="ko-KR" sz="1500" dirty="0"/>
              <a:t>TOP</a:t>
            </a:r>
            <a:r>
              <a:rPr lang="ko-KR" altLang="en-US" sz="1500" dirty="0"/>
              <a:t>의 값은 </a:t>
            </a:r>
            <a:r>
              <a:rPr lang="en-US" altLang="ko-KR" sz="1500" dirty="0"/>
              <a:t>(</a:t>
            </a:r>
            <a:r>
              <a:rPr lang="en-US" altLang="ko-KR" sz="1500" dirty="0" err="1"/>
              <a:t>WGMn</a:t>
            </a:r>
            <a:r>
              <a:rPr lang="ko-KR" altLang="en-US" sz="1500" dirty="0"/>
              <a:t>비트 설정으로 모드</a:t>
            </a:r>
            <a:r>
              <a:rPr lang="en-US" altLang="ko-KR" sz="1500" dirty="0"/>
              <a:t>8, 9</a:t>
            </a:r>
            <a:r>
              <a:rPr lang="ko-KR" altLang="en-US" sz="1500" dirty="0"/>
              <a:t>로 나뉨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모드</a:t>
            </a:r>
            <a:r>
              <a:rPr lang="en-US" altLang="ko-KR" sz="1500" dirty="0"/>
              <a:t>8</a:t>
            </a:r>
            <a:r>
              <a:rPr lang="ko-KR" altLang="en-US" sz="1500" dirty="0"/>
              <a:t>에서 </a:t>
            </a:r>
            <a:r>
              <a:rPr lang="en-US" altLang="ko-KR" sz="1500" dirty="0" err="1"/>
              <a:t>ICRn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레지스터의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설정값</a:t>
            </a:r>
            <a:r>
              <a:rPr lang="en-US" altLang="ko-KR" sz="1500" dirty="0"/>
              <a:t>, </a:t>
            </a:r>
            <a:r>
              <a:rPr lang="ko-KR" altLang="en-US" sz="1500" dirty="0"/>
              <a:t>모드</a:t>
            </a:r>
            <a:r>
              <a:rPr lang="en-US" altLang="ko-KR" sz="1500" dirty="0"/>
              <a:t>9</a:t>
            </a:r>
            <a:r>
              <a:rPr lang="ko-KR" altLang="en-US" sz="1500" dirty="0"/>
              <a:t>에서는 </a:t>
            </a:r>
            <a:r>
              <a:rPr lang="en-US" altLang="ko-KR" sz="1500" dirty="0" err="1"/>
              <a:t>OCRnA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레지스터의 </a:t>
            </a:r>
            <a:r>
              <a:rPr lang="ko-KR" altLang="en-US" sz="1500" dirty="0" err="1"/>
              <a:t>설정값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이때 </a:t>
            </a:r>
            <a:r>
              <a:rPr lang="en-US" altLang="ko-KR" dirty="0" err="1"/>
              <a:t>TCNTn</a:t>
            </a:r>
            <a:r>
              <a:rPr lang="ko-KR" altLang="en-US" dirty="0"/>
              <a:t>의 값은 항상 </a:t>
            </a:r>
            <a:r>
              <a:rPr lang="en-US" altLang="ko-KR" dirty="0" err="1"/>
              <a:t>OCRn</a:t>
            </a:r>
            <a:r>
              <a:rPr lang="ko-KR" altLang="en-US" dirty="0"/>
              <a:t>의 값과 비교됨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상향 카운터로 동작할 때 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하향 카운터로 동작할 때 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/>
              <a:t>1</a:t>
            </a:r>
            <a:r>
              <a:rPr lang="ko-KR" altLang="en-US" dirty="0"/>
              <a:t>로 세트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값이 </a:t>
            </a:r>
            <a:r>
              <a:rPr lang="en-US" altLang="ko-KR" dirty="0"/>
              <a:t>TOP</a:t>
            </a:r>
            <a:r>
              <a:rPr lang="ko-KR" altLang="en-US" dirty="0"/>
              <a:t>에 도달하면 출력비교 또는 </a:t>
            </a:r>
            <a:r>
              <a:rPr lang="ko-KR" altLang="en-US" dirty="0" err="1"/>
              <a:t>입력캡쳐</a:t>
            </a:r>
            <a:r>
              <a:rPr lang="ko-KR" altLang="en-US" dirty="0"/>
              <a:t> 인터럽트가 요청됨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값이 </a:t>
            </a:r>
            <a:r>
              <a:rPr lang="en-US" altLang="ko-KR" dirty="0"/>
              <a:t>BOTTOM</a:t>
            </a:r>
            <a:r>
              <a:rPr lang="ko-KR" altLang="en-US" dirty="0"/>
              <a:t>에서 </a:t>
            </a:r>
            <a:r>
              <a:rPr lang="en-US" altLang="ko-KR" dirty="0"/>
              <a:t>0x0001</a:t>
            </a:r>
            <a:r>
              <a:rPr lang="ko-KR" altLang="en-US" dirty="0"/>
              <a:t>이 </a:t>
            </a:r>
            <a:r>
              <a:rPr lang="ko-KR" altLang="en-US" dirty="0" err="1"/>
              <a:t>될때</a:t>
            </a:r>
            <a:r>
              <a:rPr lang="ko-KR" altLang="en-US" dirty="0"/>
              <a:t>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인터럽트가 요청됨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638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148A46-AFED-4769-B31A-E43C1B2C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54" y="1696557"/>
            <a:ext cx="6066109" cy="3705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8CF5B8-5795-4F7C-AF2D-4DB55F0D84D2}"/>
              </a:ext>
            </a:extLst>
          </p:cNvPr>
          <p:cNvSpPr txBox="1"/>
          <p:nvPr/>
        </p:nvSpPr>
        <p:spPr>
          <a:xfrm>
            <a:off x="4110605" y="1098958"/>
            <a:ext cx="154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PFC PWM </a:t>
            </a:r>
            <a:r>
              <a:rPr lang="ko-KR" altLang="en-US" sz="1500" dirty="0"/>
              <a:t>모드</a:t>
            </a:r>
          </a:p>
        </p:txBody>
      </p:sp>
    </p:spTree>
    <p:extLst>
      <p:ext uri="{BB962C8B-B14F-4D97-AF65-F5344CB8AC3E}">
        <p14:creationId xmlns:p14="http://schemas.microsoft.com/office/powerpoint/2010/main" val="49235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F8E6A-ADFB-48B3-923F-7BB30BB0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88" y="934502"/>
            <a:ext cx="5163271" cy="1581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33D93A-EEC3-490C-8A02-02946ADBC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1" y="2677710"/>
            <a:ext cx="6087325" cy="295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F1C5E9-265D-43ED-82BC-BCF98168D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17" y="2982153"/>
            <a:ext cx="6115904" cy="428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470A4-E984-47F7-98E3-97CB9F01D439}"/>
              </a:ext>
            </a:extLst>
          </p:cNvPr>
          <p:cNvSpPr txBox="1"/>
          <p:nvPr/>
        </p:nvSpPr>
        <p:spPr>
          <a:xfrm>
            <a:off x="3427135" y="3429254"/>
            <a:ext cx="4353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OC2</a:t>
            </a:r>
            <a:r>
              <a:rPr lang="ko-KR" altLang="en-US" sz="1500" dirty="0">
                <a:solidFill>
                  <a:srgbClr val="FF0000"/>
                </a:solidFill>
              </a:rPr>
              <a:t> 단자는 </a:t>
            </a:r>
            <a:r>
              <a:rPr lang="en-US" altLang="ko-KR" sz="1500" dirty="0">
                <a:solidFill>
                  <a:srgbClr val="FF0000"/>
                </a:solidFill>
              </a:rPr>
              <a:t>OC1C</a:t>
            </a:r>
            <a:r>
              <a:rPr lang="ko-KR" altLang="en-US" sz="1500" dirty="0">
                <a:solidFill>
                  <a:srgbClr val="FF0000"/>
                </a:solidFill>
              </a:rPr>
              <a:t>단자와 서로 같은 핀을 사용함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FD6A3-FDBF-48F3-98FE-9AFAEEE7B07C}"/>
              </a:ext>
            </a:extLst>
          </p:cNvPr>
          <p:cNvSpPr txBox="1"/>
          <p:nvPr/>
        </p:nvSpPr>
        <p:spPr>
          <a:xfrm>
            <a:off x="1015068" y="4084484"/>
            <a:ext cx="7315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17</a:t>
            </a:r>
            <a:r>
              <a:rPr lang="ko-KR" altLang="en-US" sz="1500" dirty="0"/>
              <a:t>번 핀은 </a:t>
            </a:r>
            <a:r>
              <a:rPr lang="en-US" altLang="ko-KR" sz="1500" dirty="0"/>
              <a:t>PB7, OC1C, OC2 3</a:t>
            </a:r>
            <a:r>
              <a:rPr lang="ko-KR" altLang="en-US" sz="1500" dirty="0"/>
              <a:t>가지 단자 기능의 겸용으로 되어 있음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OC1C</a:t>
            </a:r>
            <a:r>
              <a:rPr lang="ko-KR" altLang="en-US" sz="1500" dirty="0"/>
              <a:t>와 </a:t>
            </a:r>
            <a:r>
              <a:rPr lang="en-US" altLang="ko-KR" sz="1500" dirty="0"/>
              <a:t>OC2 </a:t>
            </a:r>
            <a:r>
              <a:rPr lang="ko-KR" altLang="en-US" sz="1500" dirty="0"/>
              <a:t>중에서 </a:t>
            </a:r>
            <a:r>
              <a:rPr lang="en-US" altLang="ko-KR" sz="1500" dirty="0"/>
              <a:t>1</a:t>
            </a:r>
            <a:r>
              <a:rPr lang="ko-KR" altLang="en-US" sz="1500" dirty="0"/>
              <a:t>가지만을 사용할 때는 단순한 하나의 비교출력 신호지만</a:t>
            </a:r>
            <a:endParaRPr lang="en-US" altLang="ko-KR" sz="1500" dirty="0"/>
          </a:p>
          <a:p>
            <a:r>
              <a:rPr lang="en-US" altLang="ko-KR" sz="1500" dirty="0"/>
              <a:t>2</a:t>
            </a:r>
            <a:r>
              <a:rPr lang="ko-KR" altLang="en-US" sz="1500" dirty="0"/>
              <a:t>가지를 모두 설정하여 사용하는 경우에는 </a:t>
            </a:r>
            <a:r>
              <a:rPr lang="en-US" altLang="ko-KR" sz="1500" dirty="0"/>
              <a:t>PB7 </a:t>
            </a:r>
            <a:r>
              <a:rPr lang="ko-KR" altLang="en-US" sz="1500" dirty="0"/>
              <a:t>비트의 값에 따라 </a:t>
            </a:r>
            <a:r>
              <a:rPr lang="en-US" altLang="ko-KR" sz="1500" dirty="0"/>
              <a:t>OC1C</a:t>
            </a:r>
            <a:r>
              <a:rPr lang="ko-KR" altLang="en-US" sz="1500" dirty="0"/>
              <a:t>와 </a:t>
            </a:r>
            <a:r>
              <a:rPr lang="en-US" altLang="ko-KR" sz="1500" dirty="0"/>
              <a:t>OC2</a:t>
            </a:r>
            <a:r>
              <a:rPr lang="ko-KR" altLang="en-US" sz="1500" dirty="0"/>
              <a:t>의</a:t>
            </a:r>
            <a:endParaRPr lang="en-US" altLang="ko-KR" sz="1500" dirty="0"/>
          </a:p>
          <a:p>
            <a:r>
              <a:rPr lang="ko-KR" altLang="en-US" sz="1500" dirty="0"/>
              <a:t>출력신호를 </a:t>
            </a:r>
            <a:r>
              <a:rPr lang="en-US" altLang="ko-KR" sz="1500" dirty="0">
                <a:solidFill>
                  <a:srgbClr val="FF0000"/>
                </a:solidFill>
              </a:rPr>
              <a:t>AND</a:t>
            </a:r>
            <a:r>
              <a:rPr lang="en-US" altLang="ko-KR" sz="1500" dirty="0"/>
              <a:t> </a:t>
            </a:r>
            <a:r>
              <a:rPr lang="ko-KR" altLang="en-US" sz="1500" dirty="0"/>
              <a:t>또는 </a:t>
            </a:r>
            <a:r>
              <a:rPr lang="en-US" altLang="ko-KR" sz="1500" dirty="0">
                <a:solidFill>
                  <a:srgbClr val="FF0000"/>
                </a:solidFill>
              </a:rPr>
              <a:t>OR</a:t>
            </a:r>
            <a:r>
              <a:rPr lang="ko-KR" altLang="en-US" sz="1500" dirty="0"/>
              <a:t>시킨 출력을 내보낼 수 있음</a:t>
            </a:r>
            <a:endParaRPr lang="en-US" altLang="ko-KR" sz="1500" dirty="0"/>
          </a:p>
          <a:p>
            <a:r>
              <a:rPr lang="en-US" altLang="ko-KR" sz="1500" dirty="0"/>
              <a:t>(PB7=1 : </a:t>
            </a:r>
            <a:r>
              <a:rPr lang="ko-KR" altLang="en-US" sz="1500" dirty="0"/>
              <a:t>두 신호의 </a:t>
            </a:r>
            <a:r>
              <a:rPr lang="en-US" altLang="ko-KR" sz="1500" dirty="0"/>
              <a:t>OR </a:t>
            </a:r>
            <a:r>
              <a:rPr lang="ko-KR" altLang="en-US" sz="1500" dirty="0"/>
              <a:t>출력</a:t>
            </a:r>
            <a:r>
              <a:rPr lang="en-US" altLang="ko-KR" sz="1500" dirty="0"/>
              <a:t>, PB7= </a:t>
            </a:r>
            <a:r>
              <a:rPr lang="ko-KR" altLang="en-US" sz="1500" dirty="0"/>
              <a:t>두 신호의 </a:t>
            </a:r>
            <a:r>
              <a:rPr lang="en-US" altLang="ko-KR" sz="1500" dirty="0"/>
              <a:t>AND </a:t>
            </a:r>
            <a:r>
              <a:rPr lang="ko-KR" altLang="en-US" sz="1500" dirty="0"/>
              <a:t>출력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43636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5D923-4993-4E34-B25B-A6B27A68849A}"/>
              </a:ext>
            </a:extLst>
          </p:cNvPr>
          <p:cNvSpPr txBox="1"/>
          <p:nvPr/>
        </p:nvSpPr>
        <p:spPr>
          <a:xfrm>
            <a:off x="606309" y="1853967"/>
            <a:ext cx="8160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volatile </a:t>
            </a:r>
            <a:r>
              <a:rPr lang="ko-KR" altLang="en-US" dirty="0"/>
              <a:t>변수의 의미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컴파일러가 코드를 최적화 시키는 것을 방지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직접 접근만을 허용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어떤 메모리주소에 접근할 때 </a:t>
            </a:r>
            <a:r>
              <a:rPr lang="ko-KR" altLang="en-US" dirty="0" err="1"/>
              <a:t>캐쉬메모리같은</a:t>
            </a:r>
            <a:r>
              <a:rPr lang="ko-KR" altLang="en-US" dirty="0"/>
              <a:t> 중간 단계에 값을 대입</a:t>
            </a:r>
            <a:r>
              <a:rPr lang="en-US" altLang="ko-KR" dirty="0"/>
              <a:t>X)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r>
              <a:rPr lang="ko-KR" altLang="en-US" dirty="0"/>
              <a:t>메모리에서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레지스터로 불러옴</a:t>
            </a:r>
            <a:r>
              <a:rPr lang="en-US" altLang="ko-KR" dirty="0"/>
              <a:t>, </a:t>
            </a:r>
            <a:r>
              <a:rPr lang="ko-KR" altLang="en-US" dirty="0"/>
              <a:t>연산 후 다시 메모리에 그 결과값을 저장</a:t>
            </a:r>
            <a:endParaRPr lang="en-US" altLang="ko-KR" dirty="0"/>
          </a:p>
          <a:p>
            <a:r>
              <a:rPr lang="ko-KR" altLang="en-US" dirty="0"/>
              <a:t>이 과정을 컴파일러나 시스템에서 생략하지 못하도록 막음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71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ADC</a:t>
            </a:r>
            <a:r>
              <a:rPr lang="ko-KR" altLang="en-US" dirty="0"/>
              <a:t>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567E6-17D9-4B57-BB72-A5E79D48804F}"/>
              </a:ext>
            </a:extLst>
          </p:cNvPr>
          <p:cNvSpPr txBox="1"/>
          <p:nvPr/>
        </p:nvSpPr>
        <p:spPr>
          <a:xfrm>
            <a:off x="2004970" y="4405208"/>
            <a:ext cx="52766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Analog to Digital Converter</a:t>
            </a:r>
            <a:r>
              <a:rPr lang="ko-KR" altLang="en-US" sz="1500" dirty="0"/>
              <a:t>의 약자</a:t>
            </a:r>
            <a:endParaRPr lang="en-US" altLang="ko-KR" sz="1500" dirty="0"/>
          </a:p>
          <a:p>
            <a:r>
              <a:rPr lang="ko-KR" altLang="en-US" sz="1500" dirty="0"/>
              <a:t>아날로그 신호를 디지털신호로 변환해주는 장치</a:t>
            </a:r>
            <a:endParaRPr lang="en-US" altLang="ko-KR" sz="1500" dirty="0"/>
          </a:p>
          <a:p>
            <a:r>
              <a:rPr lang="ko-KR" altLang="en-US" sz="1500" dirty="0"/>
              <a:t>빛의 밝기</a:t>
            </a:r>
            <a:r>
              <a:rPr lang="en-US" altLang="ko-KR" sz="1500" dirty="0"/>
              <a:t>, </a:t>
            </a:r>
            <a:r>
              <a:rPr lang="ko-KR" altLang="en-US" sz="1500" dirty="0"/>
              <a:t>온도</a:t>
            </a:r>
            <a:r>
              <a:rPr lang="en-US" altLang="ko-KR" sz="1500" dirty="0"/>
              <a:t>, </a:t>
            </a:r>
            <a:r>
              <a:rPr lang="ko-KR" altLang="en-US" sz="1500" dirty="0"/>
              <a:t>소리의 크기 등의 변화를 측정할 때 쓰임</a:t>
            </a:r>
            <a:endParaRPr lang="en-US" altLang="ko-KR" sz="1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654BD9-3452-49AB-963E-5135C1A48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5" y="1667962"/>
            <a:ext cx="5468129" cy="224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Analog, Digital </a:t>
            </a:r>
            <a:r>
              <a:rPr lang="ko-KR" altLang="en-US" dirty="0"/>
              <a:t>구분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10" name="그림 9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272B3E2-E6D0-46ED-AB63-A097CE59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34" y="3164606"/>
            <a:ext cx="6096384" cy="2267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96D4B9-2475-4840-8865-F4CBF95EC128}"/>
              </a:ext>
            </a:extLst>
          </p:cNvPr>
          <p:cNvSpPr txBox="1"/>
          <p:nvPr/>
        </p:nvSpPr>
        <p:spPr>
          <a:xfrm>
            <a:off x="1333850" y="1426128"/>
            <a:ext cx="671119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아날로그 신호는 시간이 지남에 따라 변하는 연속적인 파형 형태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진폭</a:t>
            </a:r>
            <a:r>
              <a:rPr lang="en-US" altLang="ko-KR" sz="1500" dirty="0"/>
              <a:t>, </a:t>
            </a:r>
            <a:r>
              <a:rPr lang="ko-KR" altLang="en-US" sz="1500" dirty="0"/>
              <a:t>주파수</a:t>
            </a:r>
            <a:r>
              <a:rPr lang="en-US" altLang="ko-KR" sz="1500" dirty="0"/>
              <a:t>, </a:t>
            </a:r>
            <a:r>
              <a:rPr lang="ko-KR" altLang="en-US" sz="1500" dirty="0"/>
              <a:t>위상을 변경하여 데이터를 전달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디지털 신호는 불연속인</a:t>
            </a:r>
            <a:r>
              <a:rPr lang="en-US" altLang="ko-KR" sz="1500" dirty="0"/>
              <a:t> </a:t>
            </a:r>
            <a:r>
              <a:rPr lang="ko-KR" altLang="en-US" sz="1500" dirty="0"/>
              <a:t>이산 시간 신호 형태</a:t>
            </a:r>
            <a:endParaRPr lang="en-US" altLang="ko-KR" sz="1500" dirty="0"/>
          </a:p>
          <a:p>
            <a:r>
              <a:rPr lang="en-US" altLang="ko-KR" sz="1500" dirty="0"/>
              <a:t>   </a:t>
            </a:r>
            <a:r>
              <a:rPr lang="ko-KR" altLang="en-US" sz="1500" dirty="0"/>
              <a:t> 데이터를 이진 형태로 전달</a:t>
            </a:r>
          </a:p>
        </p:txBody>
      </p:sp>
    </p:spTree>
    <p:extLst>
      <p:ext uri="{BB962C8B-B14F-4D97-AF65-F5344CB8AC3E}">
        <p14:creationId xmlns:p14="http://schemas.microsoft.com/office/powerpoint/2010/main" val="67108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ACC2906-E5F2-4B4E-83BC-7DC47781B92A}"/>
              </a:ext>
            </a:extLst>
          </p:cNvPr>
          <p:cNvSpPr txBox="1">
            <a:spLocks/>
          </p:cNvSpPr>
          <p:nvPr/>
        </p:nvSpPr>
        <p:spPr>
          <a:xfrm>
            <a:off x="2410961" y="1585519"/>
            <a:ext cx="6510798" cy="4600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01  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02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ADC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란 무엇인가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b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</a:b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Analog, Digital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구분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ADC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과정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05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ATmega128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ADC 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특징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06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ADC</a:t>
            </a:r>
            <a:r>
              <a:rPr lang="ko-KR" alt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사용하기 위한 레지스터</a:t>
            </a:r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07   </a:t>
            </a:r>
            <a:r>
              <a:rPr lang="en-US" altLang="ko-K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96520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ADC </a:t>
            </a:r>
            <a:r>
              <a:rPr lang="ko-KR" altLang="en-US" dirty="0"/>
              <a:t>과정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09D2B-A93C-4B65-B18E-F0FDF4CF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79" y="766071"/>
            <a:ext cx="5238242" cy="3420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2A4EC-CFD9-4CFF-8D9D-F3A8B8831A3B}"/>
              </a:ext>
            </a:extLst>
          </p:cNvPr>
          <p:cNvSpPr txBox="1"/>
          <p:nvPr/>
        </p:nvSpPr>
        <p:spPr>
          <a:xfrm>
            <a:off x="679508" y="4362275"/>
            <a:ext cx="757525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1. </a:t>
            </a:r>
            <a:r>
              <a:rPr lang="ko-KR" altLang="en-US" sz="1500" dirty="0"/>
              <a:t>필터링  </a:t>
            </a:r>
            <a:r>
              <a:rPr lang="en-US" altLang="ko-KR" sz="1500" dirty="0"/>
              <a:t>: </a:t>
            </a:r>
            <a:r>
              <a:rPr lang="ko-KR" altLang="en-US" sz="1500" dirty="0"/>
              <a:t>초기 아날로그 신호는 많은 노이즈들이 있음</a:t>
            </a:r>
            <a:endParaRPr lang="en-US" altLang="ko-KR" sz="1500" dirty="0"/>
          </a:p>
          <a:p>
            <a:r>
              <a:rPr lang="en-US" altLang="ko-KR" sz="1500" dirty="0"/>
              <a:t>               </a:t>
            </a:r>
            <a:r>
              <a:rPr lang="ko-KR" altLang="en-US" sz="1500" dirty="0"/>
              <a:t>따라서 노이즈</a:t>
            </a:r>
            <a:r>
              <a:rPr lang="en-US" altLang="ko-KR" sz="1500" dirty="0"/>
              <a:t>(</a:t>
            </a:r>
            <a:r>
              <a:rPr lang="ko-KR" altLang="en-US" sz="1500" dirty="0"/>
              <a:t>고주파</a:t>
            </a:r>
            <a:r>
              <a:rPr lang="en-US" altLang="ko-KR" sz="1500" dirty="0"/>
              <a:t>)</a:t>
            </a:r>
            <a:r>
              <a:rPr lang="ko-KR" altLang="en-US" sz="1500" dirty="0"/>
              <a:t>를 제거해주는 과정이 필요함</a:t>
            </a:r>
            <a:r>
              <a:rPr lang="en-US" altLang="ko-KR" sz="1500" dirty="0"/>
              <a:t> (Low-Pass Filter)</a:t>
            </a:r>
          </a:p>
          <a:p>
            <a:r>
              <a:rPr lang="en-US" altLang="ko-KR" sz="1500" dirty="0"/>
              <a:t>2. </a:t>
            </a:r>
            <a:r>
              <a:rPr lang="ko-KR" altLang="en-US" sz="1500" dirty="0"/>
              <a:t>표본화 </a:t>
            </a:r>
            <a:r>
              <a:rPr lang="en-US" altLang="ko-KR" sz="1500" dirty="0"/>
              <a:t>: </a:t>
            </a:r>
            <a:r>
              <a:rPr lang="ko-KR" altLang="en-US" sz="1500" dirty="0"/>
              <a:t>필터링한 아날로그 신호의 </a:t>
            </a:r>
            <a:r>
              <a:rPr lang="ko-KR" altLang="en-US" sz="1500" dirty="0" err="1"/>
              <a:t>시간축을</a:t>
            </a:r>
            <a:r>
              <a:rPr lang="ko-KR" altLang="en-US" sz="1500" dirty="0"/>
              <a:t> 일정 간격으로 </a:t>
            </a:r>
            <a:r>
              <a:rPr lang="ko-KR" altLang="en-US" sz="1500" dirty="0" err="1"/>
              <a:t>나누어줌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3. </a:t>
            </a:r>
            <a:r>
              <a:rPr lang="ko-KR" altLang="en-US" sz="1500" dirty="0"/>
              <a:t>양자화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샘플링된</a:t>
            </a:r>
            <a:r>
              <a:rPr lang="ko-KR" altLang="en-US" sz="1500" dirty="0"/>
              <a:t> 아날로그 신호를 디지털화 하는 작업</a:t>
            </a:r>
            <a:r>
              <a:rPr lang="en-US" altLang="ko-KR" sz="1500" dirty="0"/>
              <a:t>, </a:t>
            </a:r>
            <a:r>
              <a:rPr lang="ko-KR" altLang="en-US" sz="1500" dirty="0"/>
              <a:t>근사값으로 나타냄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4. </a:t>
            </a:r>
            <a:r>
              <a:rPr lang="ko-KR" altLang="en-US" sz="1500" dirty="0"/>
              <a:t>부호화 </a:t>
            </a:r>
            <a:r>
              <a:rPr lang="en-US" altLang="ko-KR" sz="1500" dirty="0"/>
              <a:t>: </a:t>
            </a:r>
            <a:r>
              <a:rPr lang="ko-KR" altLang="en-US" sz="1500" dirty="0"/>
              <a:t>양자화된 데이터에 </a:t>
            </a:r>
            <a:r>
              <a:rPr lang="en-US" altLang="ko-KR" sz="1500" dirty="0"/>
              <a:t>2</a:t>
            </a:r>
            <a:r>
              <a:rPr lang="ko-KR" altLang="en-US" sz="1500" dirty="0"/>
              <a:t>진수의 코드를 부여함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69990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ATmega128</a:t>
            </a:r>
            <a:r>
              <a:rPr lang="ko-KR" altLang="en-US" dirty="0"/>
              <a:t>의 </a:t>
            </a:r>
            <a:r>
              <a:rPr lang="en-US" altLang="ko-KR" dirty="0"/>
              <a:t>ADC </a:t>
            </a:r>
            <a:r>
              <a:rPr lang="ko-KR" altLang="en-US" dirty="0"/>
              <a:t>특징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664541-2D42-442C-BD62-14DAC492E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94" y="1090541"/>
            <a:ext cx="7078063" cy="101931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52BFE4-F45E-4069-BFDD-1700219CF5AB}"/>
              </a:ext>
            </a:extLst>
          </p:cNvPr>
          <p:cNvSpPr/>
          <p:nvPr/>
        </p:nvSpPr>
        <p:spPr>
          <a:xfrm>
            <a:off x="1365912" y="2373531"/>
            <a:ext cx="1798228" cy="696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변환 모드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2F53D2C-2A7D-4DA4-A1D0-663F9BDA9043}"/>
              </a:ext>
            </a:extLst>
          </p:cNvPr>
          <p:cNvSpPr/>
          <p:nvPr/>
        </p:nvSpPr>
        <p:spPr>
          <a:xfrm>
            <a:off x="5979861" y="2376483"/>
            <a:ext cx="1798228" cy="696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프리 </a:t>
            </a:r>
            <a:r>
              <a:rPr lang="ko-KR" altLang="en-US" dirty="0" err="1"/>
              <a:t>런닝</a:t>
            </a:r>
            <a:r>
              <a:rPr lang="ko-KR" altLang="en-US" dirty="0"/>
              <a:t> 모드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54B890-3FC5-4857-9F4D-627E9284C686}"/>
              </a:ext>
            </a:extLst>
          </p:cNvPr>
          <p:cNvSpPr/>
          <p:nvPr/>
        </p:nvSpPr>
        <p:spPr>
          <a:xfrm>
            <a:off x="3850546" y="1364671"/>
            <a:ext cx="503340" cy="673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2E9C08-2185-4C44-BC90-8137017AAFE6}"/>
              </a:ext>
            </a:extLst>
          </p:cNvPr>
          <p:cNvSpPr txBox="1"/>
          <p:nvPr/>
        </p:nvSpPr>
        <p:spPr>
          <a:xfrm>
            <a:off x="3021106" y="1000949"/>
            <a:ext cx="21622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</a:rPr>
              <a:t>ADC Strat Conversion bit</a:t>
            </a:r>
            <a:endParaRPr lang="ko-KR" altLang="en-US" sz="13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C43AF-1DC4-4BF9-A835-2E4E5E7DE436}"/>
              </a:ext>
            </a:extLst>
          </p:cNvPr>
          <p:cNvSpPr txBox="1"/>
          <p:nvPr/>
        </p:nvSpPr>
        <p:spPr>
          <a:xfrm>
            <a:off x="326108" y="3126597"/>
            <a:ext cx="4114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ADEN</a:t>
            </a:r>
            <a:r>
              <a:rPr lang="ko-KR" altLang="en-US" sz="1500" dirty="0"/>
              <a:t> 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인 상태에서 </a:t>
            </a:r>
            <a:r>
              <a:rPr lang="en-US" altLang="ko-KR" sz="1500" dirty="0"/>
              <a:t>ADSC</a:t>
            </a:r>
            <a:r>
              <a:rPr lang="ko-KR" altLang="en-US" sz="1500" dirty="0"/>
              <a:t> 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설정하면 변환이 시작됨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변환이 완료되면 자동적으로 </a:t>
            </a:r>
            <a:r>
              <a:rPr lang="ko-KR" altLang="en-US" sz="1500" dirty="0" err="1"/>
              <a:t>클리어됨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다시 변환을 시작하려면 </a:t>
            </a:r>
            <a:r>
              <a:rPr lang="en-US" altLang="ko-KR" sz="1500" dirty="0"/>
              <a:t>ADSC </a:t>
            </a:r>
            <a:r>
              <a:rPr lang="ko-KR" altLang="en-US" sz="1500" dirty="0"/>
              <a:t>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설정해주면 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50kHz~1000kHz </a:t>
            </a:r>
            <a:r>
              <a:rPr lang="ko-KR" altLang="en-US" sz="1500" dirty="0"/>
              <a:t>범위의 </a:t>
            </a:r>
            <a:r>
              <a:rPr lang="ko-KR" altLang="en-US" sz="1500" dirty="0" err="1"/>
              <a:t>클록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변환시간은 주파수에 따라 </a:t>
            </a:r>
            <a:r>
              <a:rPr lang="en-US" altLang="ko-KR" sz="1500" dirty="0"/>
              <a:t>13~260us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44DDD-D8CA-4B1D-802A-9475C537D311}"/>
              </a:ext>
            </a:extLst>
          </p:cNvPr>
          <p:cNvSpPr txBox="1"/>
          <p:nvPr/>
        </p:nvSpPr>
        <p:spPr>
          <a:xfrm>
            <a:off x="4756561" y="3126380"/>
            <a:ext cx="424482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ADFR </a:t>
            </a:r>
            <a:r>
              <a:rPr lang="ko-KR" altLang="en-US" sz="1500" dirty="0"/>
              <a:t>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설정해줘야함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최초에 한번만 </a:t>
            </a:r>
            <a:r>
              <a:rPr lang="en-US" altLang="ko-KR" sz="1500" dirty="0"/>
              <a:t>ADSC </a:t>
            </a:r>
            <a:r>
              <a:rPr lang="ko-KR" altLang="en-US" sz="1500" dirty="0"/>
              <a:t>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설정하여 변환을 시작하면 그 이후엔 자동적으로 반복하여 변환을 수행함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임의의 시간에 </a:t>
            </a:r>
            <a:r>
              <a:rPr lang="en-US" altLang="ko-KR" sz="1500" dirty="0"/>
              <a:t>A/D </a:t>
            </a:r>
            <a:r>
              <a:rPr lang="ko-KR" altLang="en-US" sz="1500" dirty="0"/>
              <a:t>컨버터 데이터 레지스터를 읽을 수 있음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50kHz~200kHz </a:t>
            </a:r>
            <a:r>
              <a:rPr lang="ko-KR" altLang="en-US" sz="1500" dirty="0"/>
              <a:t>범위의 </a:t>
            </a:r>
            <a:r>
              <a:rPr lang="ko-KR" altLang="en-US" sz="1500" dirty="0" err="1"/>
              <a:t>클록</a:t>
            </a:r>
            <a:r>
              <a:rPr lang="ko-KR" altLang="en-US" sz="1500" dirty="0"/>
              <a:t> 사용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변환시간은 주파수에 따라 </a:t>
            </a:r>
            <a:r>
              <a:rPr lang="en-US" altLang="ko-KR" sz="1500" dirty="0"/>
              <a:t>65~260us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D4DA8E-6F8D-4DD4-9742-59B612E11DEA}"/>
              </a:ext>
            </a:extLst>
          </p:cNvPr>
          <p:cNvSpPr/>
          <p:nvPr/>
        </p:nvSpPr>
        <p:spPr>
          <a:xfrm>
            <a:off x="4387441" y="1364670"/>
            <a:ext cx="503340" cy="6738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146F3E-4545-49EA-8BDB-21E423B71D3E}"/>
              </a:ext>
            </a:extLst>
          </p:cNvPr>
          <p:cNvSpPr txBox="1"/>
          <p:nvPr/>
        </p:nvSpPr>
        <p:spPr>
          <a:xfrm>
            <a:off x="511732" y="5667346"/>
            <a:ext cx="4244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solidFill>
                  <a:srgbClr val="FF0000"/>
                </a:solidFill>
              </a:rPr>
              <a:t>clk</a:t>
            </a:r>
            <a:r>
              <a:rPr lang="en-US" altLang="ko-KR" sz="1500" dirty="0">
                <a:solidFill>
                  <a:srgbClr val="FF0000"/>
                </a:solidFill>
              </a:rPr>
              <a:t>(ADC)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=16MHz/128 = 125kHz :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1</a:t>
            </a:r>
            <a:r>
              <a:rPr lang="ko-KR" altLang="en-US" sz="1500" dirty="0">
                <a:solidFill>
                  <a:srgbClr val="FF0000"/>
                </a:solidFill>
              </a:rPr>
              <a:t>클럭에 </a:t>
            </a:r>
            <a:r>
              <a:rPr lang="en-US" altLang="ko-KR" sz="1500" dirty="0">
                <a:solidFill>
                  <a:srgbClr val="FF0000"/>
                </a:solidFill>
              </a:rPr>
              <a:t>8us</a:t>
            </a:r>
          </a:p>
          <a:p>
            <a:r>
              <a:rPr lang="en-US" altLang="ko-KR" sz="1500" dirty="0">
                <a:solidFill>
                  <a:srgbClr val="FF0000"/>
                </a:solidFill>
              </a:rPr>
              <a:t>A/D </a:t>
            </a:r>
            <a:r>
              <a:rPr lang="ko-KR" altLang="en-US" sz="1500" dirty="0">
                <a:solidFill>
                  <a:srgbClr val="FF0000"/>
                </a:solidFill>
              </a:rPr>
              <a:t>변환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시간 </a:t>
            </a:r>
            <a:r>
              <a:rPr lang="en-US" altLang="ko-KR" sz="1500" dirty="0">
                <a:solidFill>
                  <a:srgbClr val="FF0000"/>
                </a:solidFill>
              </a:rPr>
              <a:t>13</a:t>
            </a:r>
            <a:r>
              <a:rPr lang="ko-KR" altLang="en-US" sz="1500" dirty="0">
                <a:solidFill>
                  <a:srgbClr val="FF0000"/>
                </a:solidFill>
              </a:rPr>
              <a:t>클럭 </a:t>
            </a:r>
            <a:r>
              <a:rPr lang="en-US" altLang="ko-KR" sz="1500" dirty="0">
                <a:solidFill>
                  <a:srgbClr val="FF0000"/>
                </a:solidFill>
              </a:rPr>
              <a:t>: 0.104ms = 104us</a:t>
            </a:r>
          </a:p>
        </p:txBody>
      </p:sp>
    </p:spTree>
    <p:extLst>
      <p:ext uri="{BB962C8B-B14F-4D97-AF65-F5344CB8AC3E}">
        <p14:creationId xmlns:p14="http://schemas.microsoft.com/office/powerpoint/2010/main" val="326182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ATmega128</a:t>
            </a:r>
            <a:r>
              <a:rPr lang="ko-KR" altLang="en-US" dirty="0"/>
              <a:t>의 </a:t>
            </a:r>
            <a:r>
              <a:rPr lang="en-US" altLang="ko-KR" dirty="0"/>
              <a:t>ADC </a:t>
            </a:r>
            <a:r>
              <a:rPr lang="ko-KR" altLang="en-US" dirty="0"/>
              <a:t>특징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1DA8530-491B-49B7-B1C5-40C1E6A5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90" y="883796"/>
            <a:ext cx="5525271" cy="1381318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DB7E534D-6FCB-487B-B9E9-1B44118D9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5" y="2265114"/>
            <a:ext cx="4529882" cy="3952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BFC45A-CDE4-4BC0-B3A6-1B253D7E1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7" y="2581889"/>
            <a:ext cx="4424496" cy="31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ATmega128</a:t>
            </a:r>
            <a:r>
              <a:rPr lang="ko-KR" altLang="en-US" dirty="0"/>
              <a:t>의 </a:t>
            </a:r>
            <a:r>
              <a:rPr lang="en-US" altLang="ko-KR" dirty="0"/>
              <a:t>ADC </a:t>
            </a:r>
            <a:r>
              <a:rPr lang="ko-KR" altLang="en-US" dirty="0"/>
              <a:t>특징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5ACABC-402C-4F66-9B26-A4AC0D41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66" y="1984084"/>
            <a:ext cx="4724868" cy="2486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5A8DD4-833C-485B-849C-DD063C6FE9EE}"/>
              </a:ext>
            </a:extLst>
          </p:cNvPr>
          <p:cNvSpPr txBox="1"/>
          <p:nvPr/>
        </p:nvSpPr>
        <p:spPr>
          <a:xfrm>
            <a:off x="3402806" y="1471519"/>
            <a:ext cx="233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Sample &amp; Hold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230228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ATmega128</a:t>
            </a:r>
            <a:r>
              <a:rPr lang="ko-KR" altLang="en-US" dirty="0"/>
              <a:t>의 </a:t>
            </a:r>
            <a:r>
              <a:rPr lang="en-US" altLang="ko-KR" dirty="0"/>
              <a:t>ADC </a:t>
            </a:r>
            <a:r>
              <a:rPr lang="ko-KR" altLang="en-US" dirty="0"/>
              <a:t>특징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DE7460-3062-4D6D-871E-4FDA226D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8" y="1761661"/>
            <a:ext cx="7078063" cy="10193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D6AC1A9-5675-4521-971D-EDF9A782A809}"/>
              </a:ext>
            </a:extLst>
          </p:cNvPr>
          <p:cNvSpPr/>
          <p:nvPr/>
        </p:nvSpPr>
        <p:spPr>
          <a:xfrm>
            <a:off x="4991449" y="2035791"/>
            <a:ext cx="503340" cy="673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D2318-75A1-41A3-830B-24257FB1BDFD}"/>
              </a:ext>
            </a:extLst>
          </p:cNvPr>
          <p:cNvSpPr txBox="1"/>
          <p:nvPr/>
        </p:nvSpPr>
        <p:spPr>
          <a:xfrm>
            <a:off x="1820499" y="3152001"/>
            <a:ext cx="57715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A/D </a:t>
            </a:r>
            <a:r>
              <a:rPr lang="ko-KR" altLang="en-US" sz="1500" dirty="0"/>
              <a:t>컨버터 데이터 레지스터 값이 갱신되고 나면</a:t>
            </a:r>
            <a:endParaRPr lang="en-US" altLang="ko-KR" sz="1500" dirty="0"/>
          </a:p>
          <a:p>
            <a:r>
              <a:rPr lang="en-US" altLang="ko-KR" sz="1500" dirty="0"/>
              <a:t>    ADIF </a:t>
            </a:r>
            <a:r>
              <a:rPr lang="ko-KR" altLang="en-US" sz="1500" dirty="0"/>
              <a:t>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셋되면서</a:t>
            </a:r>
            <a:r>
              <a:rPr lang="ko-KR" altLang="en-US" sz="1500" dirty="0"/>
              <a:t> 변환완료 인터럽트가 요청됨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/>
              <a:t>이때 </a:t>
            </a:r>
            <a:r>
              <a:rPr lang="en-US" altLang="ko-KR" sz="1500" dirty="0"/>
              <a:t>ADIE </a:t>
            </a:r>
            <a:r>
              <a:rPr lang="ko-KR" altLang="en-US" sz="1500" dirty="0"/>
              <a:t>비트 </a:t>
            </a:r>
            <a:r>
              <a:rPr lang="en-US" altLang="ko-KR" sz="1500" dirty="0"/>
              <a:t>(A/D </a:t>
            </a:r>
            <a:r>
              <a:rPr lang="ko-KR" altLang="en-US" sz="1500" dirty="0"/>
              <a:t>변환완료 인터럽트 개별적 허용</a:t>
            </a:r>
            <a:r>
              <a:rPr lang="en-US" altLang="ko-KR" sz="1500" dirty="0"/>
              <a:t>)</a:t>
            </a:r>
            <a:r>
              <a:rPr lang="ko-KR" altLang="en-US" sz="1500" dirty="0"/>
              <a:t>와 </a:t>
            </a:r>
            <a:r>
              <a:rPr lang="en-US" altLang="ko-KR" sz="1500" dirty="0"/>
              <a:t>SREG </a:t>
            </a:r>
            <a:r>
              <a:rPr lang="ko-KR" altLang="en-US" sz="1500" dirty="0"/>
              <a:t>레지스터의 </a:t>
            </a:r>
            <a:r>
              <a:rPr lang="en-US" altLang="ko-KR" sz="1500" dirty="0"/>
              <a:t>I </a:t>
            </a:r>
            <a:r>
              <a:rPr lang="ko-KR" altLang="en-US" sz="1500" dirty="0"/>
              <a:t>비트가 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설정되어 있으면 인터럽트가 처리됨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500" dirty="0"/>
              <a:t>인터럽트가 처리되기 시작하면 </a:t>
            </a:r>
            <a:r>
              <a:rPr lang="en-US" altLang="ko-KR" sz="1500" dirty="0"/>
              <a:t>ADIF </a:t>
            </a:r>
            <a:r>
              <a:rPr lang="ko-KR" altLang="en-US" sz="1500" dirty="0"/>
              <a:t>비트는 다시 자동적으로 </a:t>
            </a:r>
            <a:r>
              <a:rPr lang="ko-KR" altLang="en-US" sz="1500" dirty="0" err="1"/>
              <a:t>클리어됨</a:t>
            </a:r>
            <a:endParaRPr lang="ko-KR" altLang="en-US" sz="15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CF26C7-132B-40CC-9528-AC614256C013}"/>
              </a:ext>
            </a:extLst>
          </p:cNvPr>
          <p:cNvSpPr/>
          <p:nvPr/>
        </p:nvSpPr>
        <p:spPr>
          <a:xfrm>
            <a:off x="5494789" y="2035791"/>
            <a:ext cx="503340" cy="67385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B0BB6-86BA-4ABF-BACE-E66449445372}"/>
              </a:ext>
            </a:extLst>
          </p:cNvPr>
          <p:cNvSpPr txBox="1"/>
          <p:nvPr/>
        </p:nvSpPr>
        <p:spPr>
          <a:xfrm>
            <a:off x="3967993" y="1205972"/>
            <a:ext cx="1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ADC</a:t>
            </a:r>
            <a:r>
              <a:rPr lang="ko-KR" altLang="en-US" dirty="0"/>
              <a:t> 인터럽트</a:t>
            </a:r>
          </a:p>
        </p:txBody>
      </p:sp>
    </p:spTree>
    <p:extLst>
      <p:ext uri="{BB962C8B-B14F-4D97-AF65-F5344CB8AC3E}">
        <p14:creationId xmlns:p14="http://schemas.microsoft.com/office/powerpoint/2010/main" val="230767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E2C19-602B-482C-B308-2E12F5CA2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8" y="1182820"/>
            <a:ext cx="7078063" cy="1019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20B42-4CD3-4D32-8941-E5425E4B1532}"/>
              </a:ext>
            </a:extLst>
          </p:cNvPr>
          <p:cNvSpPr txBox="1"/>
          <p:nvPr/>
        </p:nvSpPr>
        <p:spPr>
          <a:xfrm>
            <a:off x="508885" y="2555690"/>
            <a:ext cx="81262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ADCSRA :</a:t>
            </a:r>
            <a:r>
              <a:rPr lang="ko-KR" altLang="en-US" sz="1500" dirty="0"/>
              <a:t> </a:t>
            </a:r>
            <a:r>
              <a:rPr lang="en-US" altLang="ko-KR" sz="1500" dirty="0"/>
              <a:t>ADC</a:t>
            </a:r>
            <a:r>
              <a:rPr lang="ko-KR" altLang="en-US" sz="1500" dirty="0"/>
              <a:t> </a:t>
            </a:r>
            <a:r>
              <a:rPr lang="en-US" altLang="ko-KR" sz="1500" dirty="0"/>
              <a:t>Control</a:t>
            </a:r>
            <a:r>
              <a:rPr lang="ko-KR" altLang="en-US" sz="1500" dirty="0"/>
              <a:t> </a:t>
            </a:r>
            <a:r>
              <a:rPr lang="en-US" altLang="ko-KR" sz="1500" dirty="0"/>
              <a:t>and</a:t>
            </a:r>
            <a:r>
              <a:rPr lang="ko-KR" altLang="en-US" sz="1500" dirty="0"/>
              <a:t> </a:t>
            </a:r>
            <a:r>
              <a:rPr lang="en-US" altLang="ko-KR" sz="1500" dirty="0"/>
              <a:t>Status</a:t>
            </a:r>
            <a:r>
              <a:rPr lang="ko-KR" altLang="en-US" sz="1500" dirty="0"/>
              <a:t> </a:t>
            </a:r>
            <a:r>
              <a:rPr lang="en-US" altLang="ko-KR" sz="1500" dirty="0"/>
              <a:t>Register A </a:t>
            </a:r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ADEN</a:t>
            </a:r>
            <a:r>
              <a:rPr lang="en-US" altLang="ko-KR" sz="1500" dirty="0"/>
              <a:t> (ADC Enable) : 1</a:t>
            </a:r>
            <a:r>
              <a:rPr lang="ko-KR" altLang="en-US" sz="1500" dirty="0"/>
              <a:t>로 설정하면 </a:t>
            </a:r>
            <a:r>
              <a:rPr lang="en-US" altLang="ko-KR" sz="1500" dirty="0"/>
              <a:t>A/D </a:t>
            </a:r>
            <a:r>
              <a:rPr lang="ko-KR" altLang="en-US" sz="1500" dirty="0"/>
              <a:t>컨버터의 모든 동작이 허용됨</a:t>
            </a:r>
            <a:endParaRPr lang="en-US" altLang="ko-KR" sz="1500" dirty="0"/>
          </a:p>
          <a:p>
            <a:r>
              <a:rPr lang="en-US" altLang="ko-KR" sz="1500" dirty="0"/>
              <a:t>                                 0</a:t>
            </a:r>
            <a:r>
              <a:rPr lang="ko-KR" altLang="en-US" sz="1500" dirty="0"/>
              <a:t>으로 설정하면 모든 동작이 금지되며 소비전력 절감 가능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ADSC</a:t>
            </a:r>
            <a:r>
              <a:rPr lang="en-US" altLang="ko-KR" sz="1500" dirty="0"/>
              <a:t> (ADC Start Conversion) : 1</a:t>
            </a:r>
            <a:r>
              <a:rPr lang="ko-KR" altLang="en-US" sz="1500" dirty="0"/>
              <a:t>로 설정하면 </a:t>
            </a:r>
            <a:r>
              <a:rPr lang="en-US" altLang="ko-KR" sz="1500" dirty="0"/>
              <a:t>A/D </a:t>
            </a:r>
            <a:r>
              <a:rPr lang="ko-KR" altLang="en-US" sz="1500" dirty="0"/>
              <a:t>컨버터의 변환이 시작됨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ADFR</a:t>
            </a:r>
            <a:r>
              <a:rPr lang="en-US" altLang="ko-KR" sz="1500" dirty="0"/>
              <a:t> (ADC</a:t>
            </a:r>
            <a:r>
              <a:rPr lang="ko-KR" altLang="en-US" sz="1500" dirty="0"/>
              <a:t> </a:t>
            </a:r>
            <a:r>
              <a:rPr lang="en-US" altLang="ko-KR" sz="1500" dirty="0"/>
              <a:t>Free</a:t>
            </a:r>
            <a:r>
              <a:rPr lang="ko-KR" altLang="en-US" sz="1500" dirty="0"/>
              <a:t> </a:t>
            </a:r>
            <a:r>
              <a:rPr lang="en-US" altLang="ko-KR" sz="1500" dirty="0"/>
              <a:t>Running</a:t>
            </a:r>
            <a:r>
              <a:rPr lang="ko-KR" altLang="en-US" sz="1500" dirty="0"/>
              <a:t> </a:t>
            </a:r>
            <a:r>
              <a:rPr lang="en-US" altLang="ko-KR" sz="1500" dirty="0"/>
              <a:t>Select)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설정하면 프리 </a:t>
            </a:r>
            <a:r>
              <a:rPr lang="ko-KR" altLang="en-US" sz="1500" dirty="0" err="1"/>
              <a:t>런닝</a:t>
            </a:r>
            <a:r>
              <a:rPr lang="ko-KR" altLang="en-US" sz="1500" dirty="0"/>
              <a:t> 모드로 설정됨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ADIF</a:t>
            </a:r>
            <a:r>
              <a:rPr lang="en-US" altLang="ko-KR" sz="1500" dirty="0"/>
              <a:t> (ADC Interrupt Flag) : A/D </a:t>
            </a:r>
            <a:r>
              <a:rPr lang="ko-KR" altLang="en-US" sz="1500" dirty="0"/>
              <a:t>변환이 </a:t>
            </a:r>
            <a:r>
              <a:rPr lang="ko-KR" altLang="en-US" sz="1500" dirty="0" err="1"/>
              <a:t>완료되서</a:t>
            </a:r>
            <a:r>
              <a:rPr lang="ko-KR" altLang="en-US" sz="1500" dirty="0"/>
              <a:t> </a:t>
            </a:r>
            <a:r>
              <a:rPr lang="en-US" altLang="ko-KR" sz="1500" dirty="0"/>
              <a:t>A/D </a:t>
            </a:r>
            <a:r>
              <a:rPr lang="ko-KR" altLang="en-US" sz="1500" dirty="0"/>
              <a:t>컨버터 데이터 레지스터</a:t>
            </a:r>
            <a:endParaRPr lang="en-US" altLang="ko-KR" sz="1500" dirty="0"/>
          </a:p>
          <a:p>
            <a:r>
              <a:rPr lang="ko-KR" altLang="en-US" sz="1500" dirty="0"/>
              <a:t>                                       값이 갱신되고 나면 </a:t>
            </a:r>
            <a:r>
              <a:rPr lang="en-US" altLang="ko-KR" sz="1500" dirty="0"/>
              <a:t>1</a:t>
            </a:r>
            <a:r>
              <a:rPr lang="ko-KR" altLang="en-US" sz="1500" dirty="0"/>
              <a:t>로 </a:t>
            </a:r>
            <a:r>
              <a:rPr lang="ko-KR" altLang="en-US" sz="1500" dirty="0" err="1"/>
              <a:t>셋되면서</a:t>
            </a:r>
            <a:r>
              <a:rPr lang="ko-KR" altLang="en-US" sz="1500" dirty="0"/>
              <a:t> 변환완료 인터럽트를 요청함</a:t>
            </a:r>
            <a:endParaRPr lang="en-US" altLang="ko-KR" sz="1500" dirty="0"/>
          </a:p>
          <a:p>
            <a:r>
              <a:rPr lang="ko-KR" altLang="en-US" sz="1500" dirty="0"/>
              <a:t>                                       변환이 완료되었는지 확인할 때 이 </a:t>
            </a:r>
            <a:r>
              <a:rPr lang="en-US" altLang="ko-KR" sz="1500" dirty="0"/>
              <a:t>ADIF </a:t>
            </a:r>
            <a:r>
              <a:rPr lang="ko-KR" altLang="en-US" sz="1500" dirty="0"/>
              <a:t>비트를 확인하면 됨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ADIE</a:t>
            </a:r>
            <a:r>
              <a:rPr lang="en-US" altLang="ko-KR" sz="1500" dirty="0"/>
              <a:t> (ADC Interrupt Enable) : 1</a:t>
            </a:r>
            <a:r>
              <a:rPr lang="ko-KR" altLang="en-US" sz="1500" dirty="0"/>
              <a:t>로 설정하면 </a:t>
            </a:r>
            <a:r>
              <a:rPr lang="en-US" altLang="ko-KR" sz="1500" dirty="0"/>
              <a:t>A/D </a:t>
            </a:r>
            <a:r>
              <a:rPr lang="ko-KR" altLang="en-US" sz="1500" dirty="0"/>
              <a:t>변환완료 인터럽트를 개별적으로 허용함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85470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E2C19-602B-482C-B308-2E12F5CA2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49" y="1082152"/>
            <a:ext cx="7078063" cy="1019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920B42-4CD3-4D32-8941-E5425E4B1532}"/>
              </a:ext>
            </a:extLst>
          </p:cNvPr>
          <p:cNvSpPr txBox="1"/>
          <p:nvPr/>
        </p:nvSpPr>
        <p:spPr>
          <a:xfrm>
            <a:off x="313095" y="2480303"/>
            <a:ext cx="8000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ADPS2~0</a:t>
            </a:r>
            <a:r>
              <a:rPr lang="en-US" altLang="ko-KR" sz="1500" dirty="0"/>
              <a:t> (ADC </a:t>
            </a:r>
            <a:r>
              <a:rPr lang="en-US" altLang="ko-KR" sz="1500" dirty="0" err="1"/>
              <a:t>Prescaler</a:t>
            </a:r>
            <a:r>
              <a:rPr lang="en-US" altLang="ko-KR" sz="1500" dirty="0"/>
              <a:t> Select Bit) : A/D </a:t>
            </a:r>
            <a:r>
              <a:rPr lang="ko-KR" altLang="en-US" sz="1500" dirty="0"/>
              <a:t>컨버터에 인가되는 </a:t>
            </a:r>
            <a:r>
              <a:rPr lang="ko-KR" altLang="en-US" sz="1500" dirty="0" err="1"/>
              <a:t>클록의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분주비</a:t>
            </a:r>
            <a:r>
              <a:rPr lang="ko-KR" altLang="en-US" sz="1500" dirty="0"/>
              <a:t> 선택</a:t>
            </a:r>
            <a:endParaRPr lang="en-US" altLang="ko-KR" sz="1500" dirty="0"/>
          </a:p>
          <a:p>
            <a:r>
              <a:rPr lang="en-US" altLang="ko-KR" sz="1500" dirty="0"/>
              <a:t>                                                     ADEN </a:t>
            </a:r>
            <a:r>
              <a:rPr lang="ko-KR" altLang="en-US" sz="1500" dirty="0"/>
              <a:t>비트를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설정한 경우에만 동작</a:t>
            </a:r>
            <a:endParaRPr lang="en-US" altLang="ko-KR" sz="1500" dirty="0"/>
          </a:p>
        </p:txBody>
      </p:sp>
      <p:pic>
        <p:nvPicPr>
          <p:cNvPr id="5" name="그림 4" descr="텍스트, 가구, 캐비닛, 스크린샷이(가) 표시된 사진&#10;&#10;자동 생성된 설명">
            <a:extLst>
              <a:ext uri="{FF2B5EF4-FFF2-40B4-BE49-F238E27FC236}">
                <a16:creationId xmlns:a16="http://schemas.microsoft.com/office/drawing/2014/main" id="{A25F877D-B2AB-4CFF-8E7C-6AD7B79C5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1" y="3221033"/>
            <a:ext cx="5506218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23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20B42-4CD3-4D32-8941-E5425E4B1532}"/>
              </a:ext>
            </a:extLst>
          </p:cNvPr>
          <p:cNvSpPr txBox="1"/>
          <p:nvPr/>
        </p:nvSpPr>
        <p:spPr>
          <a:xfrm>
            <a:off x="810748" y="2513745"/>
            <a:ext cx="8000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/>
              <a:t>ADMUX : ADC Multiplexer Selection Resister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rgbClr val="FF0000"/>
                </a:solidFill>
              </a:rPr>
              <a:t>REFS1~0</a:t>
            </a:r>
            <a:r>
              <a:rPr lang="en-US" altLang="ko-KR" sz="1500" dirty="0"/>
              <a:t> (Reference Selection Bit) : A/D </a:t>
            </a:r>
            <a:r>
              <a:rPr lang="ko-KR" altLang="en-US" sz="1500" dirty="0"/>
              <a:t>컨버터에서 사용하는 기준전압을 설정</a:t>
            </a:r>
            <a:endParaRPr lang="en-US" altLang="ko-KR" sz="1500" dirty="0"/>
          </a:p>
        </p:txBody>
      </p:sp>
      <p:pic>
        <p:nvPicPr>
          <p:cNvPr id="7" name="그림 6" descr="텍스트, 스크린샷, 벽이(가) 표시된 사진&#10;&#10;자동 생성된 설명">
            <a:extLst>
              <a:ext uri="{FF2B5EF4-FFF2-40B4-BE49-F238E27FC236}">
                <a16:creationId xmlns:a16="http://schemas.microsoft.com/office/drawing/2014/main" id="{CE7B5A3A-EFB4-4DC2-82CF-ECAFFC600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5" y="1204147"/>
            <a:ext cx="7049484" cy="943107"/>
          </a:xfrm>
          <a:prstGeom prst="rect">
            <a:avLst/>
          </a:prstGeom>
        </p:spPr>
      </p:pic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9529E68-2A21-4BE0-8192-46FC8737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55" y="3429000"/>
            <a:ext cx="5718984" cy="15914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02F274-0EE3-4951-A2F9-577BB3F15B7B}"/>
              </a:ext>
            </a:extLst>
          </p:cNvPr>
          <p:cNvSpPr txBox="1"/>
          <p:nvPr/>
        </p:nvSpPr>
        <p:spPr>
          <a:xfrm>
            <a:off x="889233" y="5020414"/>
            <a:ext cx="73655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AVCC : A/D </a:t>
            </a:r>
            <a:r>
              <a:rPr lang="ko-KR" altLang="en-US" sz="1500" dirty="0"/>
              <a:t>컨버터는 안정된 동작을 위해 별도의 아날로그 회로의 전원 단자를 가짐</a:t>
            </a:r>
            <a:endParaRPr lang="en-US" altLang="ko-KR" sz="1500" dirty="0"/>
          </a:p>
          <a:p>
            <a:r>
              <a:rPr lang="en-US" altLang="ko-KR" sz="1500" dirty="0"/>
              <a:t>          VCC</a:t>
            </a:r>
            <a:r>
              <a:rPr lang="ko-KR" altLang="en-US" sz="1500" dirty="0"/>
              <a:t>에 인가된 전압의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j-lt"/>
                <a:ea typeface="Batang" panose="02030600000101010101" pitchFamily="18" charset="-127"/>
              </a:rPr>
              <a:t>±0</a:t>
            </a:r>
            <a:r>
              <a:rPr lang="en-US" altLang="ko-KR" sz="1500" dirty="0">
                <a:solidFill>
                  <a:srgbClr val="000000"/>
                </a:solidFill>
                <a:latin typeface="+mj-lt"/>
                <a:ea typeface="Batang" panose="02030600000101010101" pitchFamily="18" charset="-127"/>
              </a:rPr>
              <a:t>.3V</a:t>
            </a:r>
            <a:r>
              <a:rPr lang="ko-KR" altLang="en-US" sz="1600" dirty="0"/>
              <a:t> 이내로 </a:t>
            </a:r>
            <a:r>
              <a:rPr lang="ko-KR" altLang="en-US" sz="1600" dirty="0" err="1"/>
              <a:t>유지되어야함</a:t>
            </a:r>
            <a:endParaRPr lang="en-US" altLang="ko-KR" sz="1600" dirty="0"/>
          </a:p>
          <a:p>
            <a:r>
              <a:rPr lang="en-US" altLang="ko-KR" sz="1600" dirty="0"/>
              <a:t>AREF : </a:t>
            </a:r>
            <a:r>
              <a:rPr lang="ko-KR" altLang="en-US" sz="1600" dirty="0"/>
              <a:t>외부에서 인가하는 기준전압 단자</a:t>
            </a:r>
            <a:endParaRPr lang="en-US" altLang="ko-KR" sz="1600" dirty="0"/>
          </a:p>
          <a:p>
            <a:r>
              <a:rPr lang="en-US" altLang="ko-KR" sz="1600" dirty="0"/>
              <a:t>         AVCC </a:t>
            </a:r>
            <a:r>
              <a:rPr lang="ko-KR" altLang="en-US" sz="1600" dirty="0"/>
              <a:t>및 </a:t>
            </a:r>
            <a:r>
              <a:rPr lang="en-US" altLang="ko-KR" sz="1600" dirty="0"/>
              <a:t>VCC</a:t>
            </a:r>
            <a:r>
              <a:rPr lang="ko-KR" altLang="en-US" sz="1600" dirty="0"/>
              <a:t>를 초과할 수 없음 </a:t>
            </a:r>
            <a:endParaRPr lang="en-US" altLang="ko-KR" sz="1600" b="0" i="0" dirty="0">
              <a:solidFill>
                <a:srgbClr val="000000"/>
              </a:solidFill>
              <a:effectLst/>
              <a:latin typeface="+mj-lt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44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20B42-4CD3-4D32-8941-E5425E4B1532}"/>
              </a:ext>
            </a:extLst>
          </p:cNvPr>
          <p:cNvSpPr txBox="1"/>
          <p:nvPr/>
        </p:nvSpPr>
        <p:spPr>
          <a:xfrm>
            <a:off x="380207" y="3243848"/>
            <a:ext cx="85849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</a:rPr>
              <a:t>REFS1~0</a:t>
            </a:r>
            <a:r>
              <a:rPr lang="en-US" altLang="ko-KR" sz="1500" dirty="0"/>
              <a:t> (Reference Selection Bit) : A/D </a:t>
            </a:r>
            <a:r>
              <a:rPr lang="ko-KR" altLang="en-US" sz="1500" dirty="0"/>
              <a:t>컨버터에서 사용하는 기준전압을 설정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</a:rPr>
              <a:t>ADLAR</a:t>
            </a:r>
            <a:r>
              <a:rPr lang="en-US" altLang="ko-KR" sz="1500" dirty="0"/>
              <a:t> (ADC Left Adjust Result) : 1</a:t>
            </a:r>
            <a:r>
              <a:rPr lang="ko-KR" altLang="en-US" sz="1500" dirty="0"/>
              <a:t>로 설정하면 변환 결과가 </a:t>
            </a:r>
            <a:r>
              <a:rPr lang="en-US" altLang="ko-KR" sz="1500" dirty="0"/>
              <a:t>A/D </a:t>
            </a:r>
            <a:r>
              <a:rPr lang="ko-KR" altLang="en-US" sz="1500" dirty="0"/>
              <a:t>컨버터 데이터 레지스터에</a:t>
            </a:r>
            <a:endParaRPr lang="en-US" altLang="ko-KR" sz="1500" dirty="0"/>
          </a:p>
          <a:p>
            <a:r>
              <a:rPr lang="en-US" altLang="ko-KR" sz="1500" dirty="0"/>
              <a:t>                                                 </a:t>
            </a:r>
            <a:r>
              <a:rPr lang="ko-KR" altLang="en-US" sz="1500" dirty="0"/>
              <a:t>저장될 때 좌측으로 정렬됨</a:t>
            </a:r>
            <a:r>
              <a:rPr lang="en-US" altLang="ko-KR" sz="1500" dirty="0"/>
              <a:t>. </a:t>
            </a:r>
            <a:r>
              <a:rPr lang="ko-KR" altLang="en-US" sz="1500" dirty="0"/>
              <a:t>반대는 우측으로 정렬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</a:rPr>
              <a:t>MUX4~0</a:t>
            </a:r>
            <a:r>
              <a:rPr lang="en-US" altLang="ko-KR" sz="1500" dirty="0"/>
              <a:t> (Analog Channel and Gain Selection Bit) : A/D </a:t>
            </a:r>
            <a:r>
              <a:rPr lang="ko-KR" altLang="en-US" sz="1500" dirty="0"/>
              <a:t>컨버터의 아날로그 입력 채널을 선택</a:t>
            </a:r>
            <a:endParaRPr lang="en-US" altLang="ko-KR" sz="1500" dirty="0"/>
          </a:p>
        </p:txBody>
      </p:sp>
      <p:pic>
        <p:nvPicPr>
          <p:cNvPr id="7" name="그림 6" descr="텍스트, 스크린샷, 벽이(가) 표시된 사진&#10;&#10;자동 생성된 설명">
            <a:extLst>
              <a:ext uri="{FF2B5EF4-FFF2-40B4-BE49-F238E27FC236}">
                <a16:creationId xmlns:a16="http://schemas.microsoft.com/office/drawing/2014/main" id="{CE7B5A3A-EFB4-4DC2-82CF-ECAFFC600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57" y="1840880"/>
            <a:ext cx="7049484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072DCB1-C80D-4291-A3B9-77423C306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1" y="721453"/>
            <a:ext cx="4989217" cy="55453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60BBA6-0D9E-4FAC-A275-22217BDB8F66}"/>
              </a:ext>
            </a:extLst>
          </p:cNvPr>
          <p:cNvSpPr/>
          <p:nvPr/>
        </p:nvSpPr>
        <p:spPr>
          <a:xfrm>
            <a:off x="149721" y="1160353"/>
            <a:ext cx="1704246" cy="1398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A42C1B-10A5-49AE-8E43-053EE8943FAC}"/>
              </a:ext>
            </a:extLst>
          </p:cNvPr>
          <p:cNvSpPr/>
          <p:nvPr/>
        </p:nvSpPr>
        <p:spPr>
          <a:xfrm>
            <a:off x="1853966" y="2585721"/>
            <a:ext cx="3284971" cy="6608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2CE960-9583-41C8-B7B8-7AFC74CB0768}"/>
              </a:ext>
            </a:extLst>
          </p:cNvPr>
          <p:cNvSpPr/>
          <p:nvPr/>
        </p:nvSpPr>
        <p:spPr>
          <a:xfrm>
            <a:off x="1853966" y="3273618"/>
            <a:ext cx="3284971" cy="6608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978589-E908-445D-A4C2-617CCF4F7B3C}"/>
              </a:ext>
            </a:extLst>
          </p:cNvPr>
          <p:cNvSpPr/>
          <p:nvPr/>
        </p:nvSpPr>
        <p:spPr>
          <a:xfrm>
            <a:off x="1853965" y="3968949"/>
            <a:ext cx="3284971" cy="1398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DA824-AE2C-4900-9BC5-FE53943A4036}"/>
              </a:ext>
            </a:extLst>
          </p:cNvPr>
          <p:cNvSpPr txBox="1"/>
          <p:nvPr/>
        </p:nvSpPr>
        <p:spPr>
          <a:xfrm>
            <a:off x="5360565" y="3042335"/>
            <a:ext cx="3674378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22</a:t>
            </a:r>
            <a:r>
              <a:rPr lang="ko-KR" altLang="en-US" sz="1500" dirty="0">
                <a:solidFill>
                  <a:srgbClr val="FF0000"/>
                </a:solidFill>
              </a:rPr>
              <a:t>가지의 </a:t>
            </a:r>
            <a:r>
              <a:rPr lang="ko-KR" altLang="en-US" sz="1500" dirty="0" err="1">
                <a:solidFill>
                  <a:srgbClr val="FF0000"/>
                </a:solidFill>
              </a:rPr>
              <a:t>차동입력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/>
              <a:t>ADC1~ADC0</a:t>
            </a:r>
            <a:r>
              <a:rPr lang="ko-KR" altLang="en-US" sz="1300" dirty="0"/>
              <a:t> 단자 사이의 </a:t>
            </a:r>
            <a:r>
              <a:rPr lang="ko-KR" altLang="en-US" sz="1300" dirty="0" err="1"/>
              <a:t>차동입력</a:t>
            </a:r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/>
              <a:t>ADC3~ADC2</a:t>
            </a:r>
            <a:r>
              <a:rPr lang="ko-KR" altLang="en-US" sz="1300" dirty="0"/>
              <a:t> 단자 사이의 </a:t>
            </a:r>
            <a:r>
              <a:rPr lang="ko-KR" altLang="en-US" sz="1300" dirty="0" err="1"/>
              <a:t>차동입력</a:t>
            </a:r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/>
              <a:t>ADC1</a:t>
            </a:r>
            <a:r>
              <a:rPr lang="ko-KR" altLang="en-US" sz="1300" dirty="0"/>
              <a:t> 단자를 기준으로 한 </a:t>
            </a:r>
            <a:r>
              <a:rPr lang="en-US" altLang="ko-KR" sz="1300" dirty="0"/>
              <a:t>8</a:t>
            </a:r>
            <a:r>
              <a:rPr lang="ko-KR" altLang="en-US" sz="1300" dirty="0"/>
              <a:t>가지 </a:t>
            </a:r>
            <a:r>
              <a:rPr lang="ko-KR" altLang="en-US" sz="1300" dirty="0" err="1"/>
              <a:t>차동입력</a:t>
            </a:r>
            <a:endParaRPr lang="en-US" altLang="ko-KR" sz="13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300" dirty="0"/>
              <a:t>ADC2</a:t>
            </a:r>
            <a:r>
              <a:rPr lang="ko-KR" altLang="en-US" sz="1300" dirty="0"/>
              <a:t> 단자를 기준으로 한 </a:t>
            </a:r>
            <a:r>
              <a:rPr lang="en-US" altLang="ko-KR" sz="1300" dirty="0"/>
              <a:t>8</a:t>
            </a:r>
            <a:r>
              <a:rPr lang="ko-KR" altLang="en-US" sz="1300" dirty="0"/>
              <a:t>가지 </a:t>
            </a:r>
            <a:r>
              <a:rPr lang="ko-KR" altLang="en-US" sz="1300" dirty="0" err="1"/>
              <a:t>차동입력</a:t>
            </a:r>
            <a:endParaRPr lang="ko-KR" altLang="en-US" sz="13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7B6F31-09BC-4823-A32E-1C2062397233}"/>
              </a:ext>
            </a:extLst>
          </p:cNvPr>
          <p:cNvSpPr/>
          <p:nvPr/>
        </p:nvSpPr>
        <p:spPr>
          <a:xfrm>
            <a:off x="1853964" y="5377024"/>
            <a:ext cx="3284971" cy="8897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BF185E-83E8-49BB-8002-64EBC81928B7}"/>
              </a:ext>
            </a:extLst>
          </p:cNvPr>
          <p:cNvSpPr txBox="1"/>
          <p:nvPr/>
        </p:nvSpPr>
        <p:spPr>
          <a:xfrm>
            <a:off x="1946245" y="1343770"/>
            <a:ext cx="23824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</a:rPr>
              <a:t>8</a:t>
            </a:r>
            <a:r>
              <a:rPr lang="ko-KR" altLang="en-US" sz="1500" dirty="0">
                <a:solidFill>
                  <a:srgbClr val="FF0000"/>
                </a:solidFill>
              </a:rPr>
              <a:t>가지의 </a:t>
            </a:r>
            <a:r>
              <a:rPr lang="ko-KR" altLang="en-US" sz="1500" dirty="0" err="1">
                <a:solidFill>
                  <a:srgbClr val="FF0000"/>
                </a:solidFill>
              </a:rPr>
              <a:t>단극성</a:t>
            </a:r>
            <a:r>
              <a:rPr lang="ko-KR" altLang="en-US" sz="1500" dirty="0">
                <a:solidFill>
                  <a:srgbClr val="FF0000"/>
                </a:solidFill>
              </a:rPr>
              <a:t> 입력</a:t>
            </a:r>
            <a:endParaRPr lang="en-US" altLang="ko-KR" sz="1500" dirty="0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B239729C-3CD3-453D-8E50-8B855BE86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492" y="1213930"/>
            <a:ext cx="3988525" cy="11233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CFBADC-9BCC-4ED8-ABD1-34019D135196}"/>
              </a:ext>
            </a:extLst>
          </p:cNvPr>
          <p:cNvSpPr/>
          <p:nvPr/>
        </p:nvSpPr>
        <p:spPr>
          <a:xfrm>
            <a:off x="6551802" y="1705691"/>
            <a:ext cx="2592198" cy="2069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61129-CCC6-4660-B8CA-644B8D5F02FA}"/>
              </a:ext>
            </a:extLst>
          </p:cNvPr>
          <p:cNvSpPr txBox="1"/>
          <p:nvPr/>
        </p:nvSpPr>
        <p:spPr>
          <a:xfrm>
            <a:off x="5461233" y="4530055"/>
            <a:ext cx="3322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변환중에</a:t>
            </a:r>
            <a:r>
              <a:rPr lang="ko-KR" altLang="en-US" sz="1500" dirty="0"/>
              <a:t> 채널을 바꾸면 변환이 </a:t>
            </a:r>
            <a:endParaRPr lang="en-US" altLang="ko-KR" sz="1500" dirty="0"/>
          </a:p>
          <a:p>
            <a:r>
              <a:rPr lang="ko-KR" altLang="en-US" sz="1500" dirty="0"/>
              <a:t>끝나고 나서부터 바뀐 채널로 변환됨</a:t>
            </a:r>
          </a:p>
        </p:txBody>
      </p:sp>
    </p:spTree>
    <p:extLst>
      <p:ext uri="{BB962C8B-B14F-4D97-AF65-F5344CB8AC3E}">
        <p14:creationId xmlns:p14="http://schemas.microsoft.com/office/powerpoint/2010/main" val="66181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58EAD-1FCC-4341-8A47-C9705D669C06}"/>
              </a:ext>
            </a:extLst>
          </p:cNvPr>
          <p:cNvSpPr txBox="1"/>
          <p:nvPr/>
        </p:nvSpPr>
        <p:spPr>
          <a:xfrm>
            <a:off x="952150" y="2220986"/>
            <a:ext cx="7239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BOTTOM : 8</a:t>
            </a:r>
            <a:r>
              <a:rPr lang="ko-KR" altLang="en-US" sz="1500" dirty="0"/>
              <a:t>비트</a:t>
            </a:r>
            <a:r>
              <a:rPr lang="en-US" altLang="ko-KR" sz="1500" dirty="0"/>
              <a:t>(</a:t>
            </a:r>
            <a:r>
              <a:rPr lang="ko-KR" altLang="en-US" sz="1500" dirty="0"/>
              <a:t>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</a:t>
            </a:r>
            <a:r>
              <a:rPr lang="en-US" altLang="ko-KR" sz="1500" dirty="0"/>
              <a:t>1,3</a:t>
            </a:r>
            <a:r>
              <a:rPr lang="ko-KR" altLang="en-US" sz="1500" dirty="0"/>
              <a:t>은 </a:t>
            </a:r>
            <a:r>
              <a:rPr lang="en-US" altLang="ko-KR" sz="1500" dirty="0"/>
              <a:t>16</a:t>
            </a:r>
            <a:r>
              <a:rPr lang="ko-KR" altLang="en-US" sz="1500" dirty="0"/>
              <a:t>비트</a:t>
            </a:r>
            <a:r>
              <a:rPr lang="en-US" altLang="ko-KR" sz="1500" dirty="0"/>
              <a:t>)</a:t>
            </a:r>
            <a:r>
              <a:rPr lang="ko-KR" altLang="en-US" sz="1500" dirty="0"/>
              <a:t>가 가질 수 있는 최소값인 </a:t>
            </a:r>
            <a:r>
              <a:rPr lang="en-US" altLang="ko-KR" sz="1500" dirty="0"/>
              <a:t>0x00</a:t>
            </a:r>
            <a:r>
              <a:rPr lang="ko-KR" altLang="en-US" sz="1500" dirty="0"/>
              <a:t>을 나타냄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MAX : </a:t>
            </a:r>
            <a:r>
              <a:rPr lang="ko-KR" altLang="en-US" sz="1500" dirty="0"/>
              <a:t>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카운터가 가질 수 있는 최대값 </a:t>
            </a:r>
            <a:r>
              <a:rPr lang="en-US" altLang="ko-KR" sz="1500" dirty="0"/>
              <a:t>0xFF(</a:t>
            </a:r>
            <a:r>
              <a:rPr lang="ko-KR" altLang="en-US" sz="1500" dirty="0"/>
              <a:t>또는 </a:t>
            </a:r>
            <a:r>
              <a:rPr lang="en-US" altLang="ko-KR" sz="1500" dirty="0"/>
              <a:t>0xFFFF)</a:t>
            </a:r>
            <a:r>
              <a:rPr lang="ko-KR" altLang="en-US" sz="1500" dirty="0"/>
              <a:t>를 나타냄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TOP : </a:t>
            </a:r>
            <a:r>
              <a:rPr lang="ko-KR" altLang="en-US" sz="1500" dirty="0"/>
              <a:t>각 동작 모드에 따라 타이머</a:t>
            </a:r>
            <a:r>
              <a:rPr lang="en-US" altLang="ko-KR" sz="1500" dirty="0"/>
              <a:t>/</a:t>
            </a:r>
            <a:r>
              <a:rPr lang="ko-KR" altLang="en-US" sz="1500" dirty="0"/>
              <a:t>카운터가 도달할 수 있는 최대값을 나타냄</a:t>
            </a:r>
            <a:endParaRPr lang="en-US" altLang="ko-KR" sz="1500" dirty="0"/>
          </a:p>
          <a:p>
            <a:r>
              <a:rPr lang="en-US" altLang="ko-KR" sz="1500" dirty="0"/>
              <a:t>            </a:t>
            </a:r>
            <a:r>
              <a:rPr lang="ko-KR" altLang="en-US" sz="1500" dirty="0"/>
              <a:t>동작모드에 따라 </a:t>
            </a:r>
            <a:r>
              <a:rPr lang="en-US" altLang="ko-KR" sz="1500" dirty="0"/>
              <a:t>MAX</a:t>
            </a:r>
            <a:r>
              <a:rPr lang="ko-KR" altLang="en-US" sz="1500" dirty="0"/>
              <a:t>가 되기도 하고 </a:t>
            </a:r>
            <a:r>
              <a:rPr lang="en-US" altLang="ko-KR" sz="1500" dirty="0" err="1"/>
              <a:t>OCRn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 값이 </a:t>
            </a:r>
            <a:r>
              <a:rPr lang="ko-KR" altLang="en-US" sz="1500" dirty="0" err="1"/>
              <a:t>되기도함</a:t>
            </a:r>
            <a:endParaRPr lang="en-US" altLang="ko-KR" sz="1500" dirty="0"/>
          </a:p>
          <a:p>
            <a:r>
              <a:rPr lang="en-US" altLang="ko-KR" sz="1500" dirty="0"/>
              <a:t>            Timer/Counter1,3 </a:t>
            </a:r>
            <a:r>
              <a:rPr lang="ko-KR" altLang="en-US" sz="1500" dirty="0"/>
              <a:t>의 경우 </a:t>
            </a:r>
            <a:r>
              <a:rPr lang="en-US" altLang="ko-KR" sz="1500" dirty="0" err="1"/>
              <a:t>ICRn</a:t>
            </a:r>
            <a:r>
              <a:rPr lang="en-US" altLang="ko-KR" sz="1500" dirty="0"/>
              <a:t> </a:t>
            </a:r>
            <a:r>
              <a:rPr lang="ko-KR" altLang="en-US" sz="1500" dirty="0"/>
              <a:t>레지스터의</a:t>
            </a:r>
            <a:r>
              <a:rPr lang="en-US" altLang="ko-KR" sz="1500" dirty="0"/>
              <a:t> </a:t>
            </a:r>
            <a:r>
              <a:rPr lang="ko-KR" altLang="en-US" sz="1500" dirty="0"/>
              <a:t>값도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61327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28D944-D26C-45A5-8DAE-61222F14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75" y="744541"/>
            <a:ext cx="6222585" cy="29671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0C90C-DBBA-4844-A0B8-E63C8EE9A519}"/>
              </a:ext>
            </a:extLst>
          </p:cNvPr>
          <p:cNvSpPr/>
          <p:nvPr/>
        </p:nvSpPr>
        <p:spPr>
          <a:xfrm>
            <a:off x="1491093" y="744541"/>
            <a:ext cx="945910" cy="26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64991B-E3CB-4127-AB36-201BBE41745D}"/>
              </a:ext>
            </a:extLst>
          </p:cNvPr>
          <p:cNvSpPr/>
          <p:nvPr/>
        </p:nvSpPr>
        <p:spPr>
          <a:xfrm>
            <a:off x="1491093" y="2274071"/>
            <a:ext cx="945910" cy="26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AA5FB-E4B6-4B56-A041-736F1F1D0F75}"/>
              </a:ext>
            </a:extLst>
          </p:cNvPr>
          <p:cNvSpPr txBox="1"/>
          <p:nvPr/>
        </p:nvSpPr>
        <p:spPr>
          <a:xfrm>
            <a:off x="1031845" y="3920602"/>
            <a:ext cx="72984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/>
              <a:t>ADCH/ADCL : ADC Data Register     A/D </a:t>
            </a:r>
            <a:r>
              <a:rPr lang="ko-KR" altLang="en-US" sz="1500" dirty="0"/>
              <a:t>컨버터 데이터 레지스터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단극성</a:t>
            </a:r>
            <a:r>
              <a:rPr lang="ko-KR" altLang="en-US" sz="1500" dirty="0"/>
              <a:t> 입력을 사용하는 경우 </a:t>
            </a:r>
            <a:r>
              <a:rPr lang="en-US" altLang="ko-KR" sz="1500" dirty="0"/>
              <a:t>: A/D </a:t>
            </a:r>
            <a:r>
              <a:rPr lang="ko-KR" altLang="en-US" sz="1500" dirty="0"/>
              <a:t>변환 결과가 </a:t>
            </a:r>
            <a:r>
              <a:rPr lang="en-US" altLang="ko-KR" sz="1500" dirty="0"/>
              <a:t>10</a:t>
            </a:r>
            <a:r>
              <a:rPr lang="ko-KR" altLang="en-US" sz="1500" dirty="0"/>
              <a:t>비트 양의 정수로 표시됨</a:t>
            </a:r>
            <a:endParaRPr lang="en-US" altLang="ko-KR" sz="1500" dirty="0"/>
          </a:p>
          <a:p>
            <a:r>
              <a:rPr lang="en-US" altLang="ko-KR" sz="1500" dirty="0"/>
              <a:t>     0~1023</a:t>
            </a:r>
            <a:r>
              <a:rPr lang="ko-KR" altLang="en-US" sz="1500" dirty="0"/>
              <a:t>의 범위를 가짐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err="1"/>
              <a:t>차동입력을</a:t>
            </a:r>
            <a:r>
              <a:rPr lang="ko-KR" altLang="en-US" sz="1500" dirty="0"/>
              <a:t> 사용하는 경우 </a:t>
            </a:r>
            <a:r>
              <a:rPr lang="en-US" altLang="ko-KR" sz="1500" dirty="0"/>
              <a:t>: A/D </a:t>
            </a:r>
            <a:r>
              <a:rPr lang="ko-KR" altLang="en-US" sz="1500" dirty="0"/>
              <a:t>변환 결과가 </a:t>
            </a:r>
            <a:r>
              <a:rPr lang="en-US" altLang="ko-KR" sz="1500" dirty="0"/>
              <a:t>10</a:t>
            </a:r>
            <a:r>
              <a:rPr lang="ko-KR" altLang="en-US" sz="1500" dirty="0"/>
              <a:t>비트 </a:t>
            </a:r>
            <a:r>
              <a:rPr lang="en-US" altLang="ko-KR" sz="1500" dirty="0"/>
              <a:t>2</a:t>
            </a:r>
            <a:r>
              <a:rPr lang="ko-KR" altLang="en-US" sz="1500" dirty="0"/>
              <a:t>의 보수로 표현됨</a:t>
            </a:r>
            <a:endParaRPr lang="en-US" altLang="ko-KR" sz="1500" dirty="0"/>
          </a:p>
          <a:p>
            <a:r>
              <a:rPr lang="en-US" altLang="ko-KR" sz="1500" dirty="0"/>
              <a:t>     -512~511</a:t>
            </a:r>
            <a:r>
              <a:rPr lang="ko-KR" altLang="en-US" sz="1500" dirty="0"/>
              <a:t>의 범위를 가짐</a:t>
            </a:r>
            <a:endParaRPr lang="en-US" altLang="ko-KR" sz="1500" dirty="0"/>
          </a:p>
          <a:p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/>
              <a:t>일반적으로 우측 정렬을 사용하지만</a:t>
            </a:r>
            <a:r>
              <a:rPr lang="en-US" altLang="ko-KR" sz="1500" dirty="0"/>
              <a:t>, A/D </a:t>
            </a:r>
            <a:r>
              <a:rPr lang="ko-KR" altLang="en-US" sz="1500" dirty="0"/>
              <a:t>변환 결과에서 하위</a:t>
            </a:r>
            <a:r>
              <a:rPr lang="en-US" altLang="ko-KR" sz="1500" dirty="0"/>
              <a:t> 2</a:t>
            </a:r>
            <a:r>
              <a:rPr lang="ko-KR" altLang="en-US" sz="1500" dirty="0"/>
              <a:t>비트를 잘라내고 </a:t>
            </a:r>
            <a:r>
              <a:rPr lang="en-US" altLang="ko-KR" sz="1500" dirty="0"/>
              <a:t>8</a:t>
            </a:r>
            <a:r>
              <a:rPr lang="ko-KR" altLang="en-US" sz="1500" dirty="0"/>
              <a:t>비트로 사용하고 싶을 경우에 좌측 정렬을 사용함</a:t>
            </a:r>
          </a:p>
        </p:txBody>
      </p:sp>
    </p:spTree>
    <p:extLst>
      <p:ext uri="{BB962C8B-B14F-4D97-AF65-F5344CB8AC3E}">
        <p14:creationId xmlns:p14="http://schemas.microsoft.com/office/powerpoint/2010/main" val="3897529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28D944-D26C-45A5-8DAE-61222F14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75" y="744541"/>
            <a:ext cx="6222585" cy="29671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9D0C90C-DBBA-4844-A0B8-E63C8EE9A519}"/>
              </a:ext>
            </a:extLst>
          </p:cNvPr>
          <p:cNvSpPr/>
          <p:nvPr/>
        </p:nvSpPr>
        <p:spPr>
          <a:xfrm>
            <a:off x="1491093" y="744541"/>
            <a:ext cx="945910" cy="26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64991B-E3CB-4127-AB36-201BBE41745D}"/>
              </a:ext>
            </a:extLst>
          </p:cNvPr>
          <p:cNvSpPr/>
          <p:nvPr/>
        </p:nvSpPr>
        <p:spPr>
          <a:xfrm>
            <a:off x="1491093" y="2274071"/>
            <a:ext cx="945910" cy="26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B46F0-51EB-41D5-96E9-2813D2574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21" y="4478339"/>
            <a:ext cx="3963029" cy="94931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CCC8296-5E15-4E48-B4B8-175ACDF8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2" y="4631236"/>
            <a:ext cx="2080455" cy="884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B5A417-A73E-4DF3-AFAB-23B6F1226B06}"/>
              </a:ext>
            </a:extLst>
          </p:cNvPr>
          <p:cNvSpPr txBox="1"/>
          <p:nvPr/>
        </p:nvSpPr>
        <p:spPr>
          <a:xfrm>
            <a:off x="192946" y="4155174"/>
            <a:ext cx="4286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단극성</a:t>
            </a:r>
            <a:r>
              <a:rPr lang="ko-KR" altLang="en-US" sz="1500" dirty="0"/>
              <a:t> 입력 채널을 사용하는 경우의 변환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C4DB8C-EC7E-4007-B033-989604555F1E}"/>
              </a:ext>
            </a:extLst>
          </p:cNvPr>
          <p:cNvSpPr txBox="1"/>
          <p:nvPr/>
        </p:nvSpPr>
        <p:spPr>
          <a:xfrm>
            <a:off x="4647501" y="4157782"/>
            <a:ext cx="41189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차동입력</a:t>
            </a:r>
            <a:r>
              <a:rPr lang="ko-KR" altLang="en-US" sz="1500" dirty="0"/>
              <a:t> 채널을 사용하는 경우의 변환 결과</a:t>
            </a:r>
          </a:p>
        </p:txBody>
      </p:sp>
    </p:spTree>
    <p:extLst>
      <p:ext uri="{BB962C8B-B14F-4D97-AF65-F5344CB8AC3E}">
        <p14:creationId xmlns:p14="http://schemas.microsoft.com/office/powerpoint/2010/main" val="2799392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6. ADC</a:t>
            </a:r>
            <a:r>
              <a:rPr lang="ko-KR" altLang="en-US" sz="2000" dirty="0"/>
              <a:t>를 사용하기 위한 레지스터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CACD35-5434-4C87-8AF4-B96141A35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5" y="1000282"/>
            <a:ext cx="5753903" cy="4639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D7384C-A038-4AF7-B6D4-629994F6E8E6}"/>
              </a:ext>
            </a:extLst>
          </p:cNvPr>
          <p:cNvSpPr txBox="1"/>
          <p:nvPr/>
        </p:nvSpPr>
        <p:spPr>
          <a:xfrm>
            <a:off x="6178725" y="1551963"/>
            <a:ext cx="2850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-512(0x200) ~ 511(0x01FF)</a:t>
            </a:r>
          </a:p>
          <a:p>
            <a:endParaRPr lang="en-US" altLang="ko-KR" sz="1500" dirty="0"/>
          </a:p>
          <a:p>
            <a:r>
              <a:rPr lang="en-US" altLang="ko-KR" sz="1500" dirty="0"/>
              <a:t>0x0000 : </a:t>
            </a:r>
            <a:r>
              <a:rPr lang="ko-KR" altLang="en-US" sz="1500" dirty="0" err="1"/>
              <a:t>차동입력</a:t>
            </a:r>
            <a:r>
              <a:rPr lang="ko-KR" altLang="en-US" sz="1500" dirty="0"/>
              <a:t> 전압이 </a:t>
            </a:r>
            <a:r>
              <a:rPr lang="en-US" altLang="ko-KR" sz="1500" dirty="0"/>
              <a:t>0V</a:t>
            </a:r>
          </a:p>
          <a:p>
            <a:endParaRPr lang="en-US" altLang="ko-KR" sz="1500" dirty="0"/>
          </a:p>
          <a:p>
            <a:r>
              <a:rPr lang="en-US" altLang="ko-KR" sz="1500" dirty="0"/>
              <a:t>0x0200 : -VREF</a:t>
            </a:r>
          </a:p>
          <a:p>
            <a:endParaRPr lang="en-US" altLang="ko-KR" sz="1500" dirty="0"/>
          </a:p>
          <a:p>
            <a:r>
              <a:rPr lang="en-US" altLang="ko-KR" sz="1500" dirty="0"/>
              <a:t>0x01FF : VREF</a:t>
            </a:r>
            <a:r>
              <a:rPr lang="ko-KR" altLang="en-US" sz="1500" dirty="0"/>
              <a:t> 보다 </a:t>
            </a:r>
            <a:r>
              <a:rPr lang="en-US" altLang="ko-KR" sz="1500" dirty="0"/>
              <a:t>1LSB</a:t>
            </a:r>
            <a:r>
              <a:rPr lang="ko-KR" altLang="en-US" sz="1500" dirty="0"/>
              <a:t>만큼    낮은 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48C95-57E5-4FB6-A312-4322CAB8955E}"/>
              </a:ext>
            </a:extLst>
          </p:cNvPr>
          <p:cNvSpPr txBox="1"/>
          <p:nvPr/>
        </p:nvSpPr>
        <p:spPr>
          <a:xfrm>
            <a:off x="0" y="5734902"/>
            <a:ext cx="58471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-</a:t>
            </a:r>
            <a:r>
              <a:rPr lang="ko-KR" altLang="en-US" sz="1500" dirty="0" err="1"/>
              <a:t>차동입력을</a:t>
            </a:r>
            <a:r>
              <a:rPr lang="ko-KR" altLang="en-US" sz="1500" dirty="0"/>
              <a:t> 사용하는 경우 아날로그 </a:t>
            </a:r>
            <a:r>
              <a:rPr lang="ko-KR" altLang="en-US" sz="1500" dirty="0" err="1"/>
              <a:t>입력값과</a:t>
            </a:r>
            <a:r>
              <a:rPr lang="ko-KR" altLang="en-US" sz="1500" dirty="0"/>
              <a:t> 변환 결과의 관계</a:t>
            </a:r>
            <a:r>
              <a:rPr lang="en-US" altLang="ko-KR" sz="1500" dirty="0"/>
              <a:t>-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858487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7. ADC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BE8635-832A-4328-9CE0-423DF299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2" y="1100381"/>
            <a:ext cx="8692276" cy="248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1E25EC-02B1-4F80-984B-DC43AEC5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2" y="3685132"/>
            <a:ext cx="8692276" cy="2520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9E9F83-A515-43A0-9F03-B764E73671CA}"/>
              </a:ext>
            </a:extLst>
          </p:cNvPr>
          <p:cNvSpPr txBox="1"/>
          <p:nvPr/>
        </p:nvSpPr>
        <p:spPr>
          <a:xfrm>
            <a:off x="1652630" y="867512"/>
            <a:ext cx="381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헤더파일을 모아둔 전체 헤더파일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A73C1-E5B0-4431-96A3-DBD86F7DC9F2}"/>
              </a:ext>
            </a:extLst>
          </p:cNvPr>
          <p:cNvSpPr txBox="1"/>
          <p:nvPr/>
        </p:nvSpPr>
        <p:spPr>
          <a:xfrm>
            <a:off x="2067886" y="3588725"/>
            <a:ext cx="189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ADC </a:t>
            </a:r>
            <a:r>
              <a:rPr lang="ko-KR" altLang="en-US" dirty="0"/>
              <a:t>헤더파일</a:t>
            </a:r>
          </a:p>
        </p:txBody>
      </p:sp>
    </p:spTree>
    <p:extLst>
      <p:ext uri="{BB962C8B-B14F-4D97-AF65-F5344CB8AC3E}">
        <p14:creationId xmlns:p14="http://schemas.microsoft.com/office/powerpoint/2010/main" val="2187918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7. ADC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1C57D77-51B6-4C7C-A6BD-44C8E85D7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7" y="757106"/>
            <a:ext cx="8243906" cy="5343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4E54FE-2478-4EF2-9970-9805A4026880}"/>
              </a:ext>
            </a:extLst>
          </p:cNvPr>
          <p:cNvSpPr txBox="1"/>
          <p:nvPr/>
        </p:nvSpPr>
        <p:spPr>
          <a:xfrm>
            <a:off x="5100506" y="982645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ADC</a:t>
            </a:r>
            <a:r>
              <a:rPr lang="ko-KR" altLang="en-US" dirty="0"/>
              <a:t> 소스파일</a:t>
            </a:r>
          </a:p>
        </p:txBody>
      </p:sp>
    </p:spTree>
    <p:extLst>
      <p:ext uri="{BB962C8B-B14F-4D97-AF65-F5344CB8AC3E}">
        <p14:creationId xmlns:p14="http://schemas.microsoft.com/office/powerpoint/2010/main" val="263190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7. ADC</a:t>
            </a:r>
            <a:r>
              <a:rPr lang="ko-KR" altLang="en-US" sz="2000" dirty="0"/>
              <a:t> 코드 소개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E9F83-A515-43A0-9F03-B764E73671CA}"/>
              </a:ext>
            </a:extLst>
          </p:cNvPr>
          <p:cNvSpPr txBox="1"/>
          <p:nvPr/>
        </p:nvSpPr>
        <p:spPr>
          <a:xfrm>
            <a:off x="3483528" y="1164118"/>
            <a:ext cx="23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ADC main </a:t>
            </a:r>
            <a:r>
              <a:rPr lang="ko-KR" altLang="en-US" dirty="0"/>
              <a:t>소스파일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EB85B24-B6DF-4124-BAA1-C1750379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04" y="1680461"/>
            <a:ext cx="660174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3952"/>
            <a:ext cx="4672668" cy="461700"/>
          </a:xfrm>
        </p:spPr>
        <p:txBody>
          <a:bodyPr/>
          <a:lstStyle/>
          <a:p>
            <a:r>
              <a:rPr lang="en-US" altLang="ko-KR" sz="2000" dirty="0"/>
              <a:t>7. ADC</a:t>
            </a:r>
            <a:r>
              <a:rPr lang="ko-KR" altLang="en-US" sz="2000" dirty="0"/>
              <a:t> 실습 영상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3" name="ADC 실습영상">
            <a:hlinkClick r:id="" action="ppaction://media"/>
            <a:extLst>
              <a:ext uri="{FF2B5EF4-FFF2-40B4-BE49-F238E27FC236}">
                <a16:creationId xmlns:a16="http://schemas.microsoft.com/office/drawing/2014/main" id="{2894C783-B1E0-412F-948E-5D771C125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4214" y="1635577"/>
            <a:ext cx="3364583" cy="335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25E83-C66E-45D8-AFF1-6789143A805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65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D2B2B-3F63-4B18-9C78-93C7AE1AFBA2}"/>
              </a:ext>
            </a:extLst>
          </p:cNvPr>
          <p:cNvSpPr txBox="1"/>
          <p:nvPr/>
        </p:nvSpPr>
        <p:spPr>
          <a:xfrm>
            <a:off x="899763" y="1619075"/>
            <a:ext cx="73444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Normal Mode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 (Timer/Counter Resister)</a:t>
            </a:r>
            <a:r>
              <a:rPr lang="ko-KR" altLang="en-US" dirty="0"/>
              <a:t>가 항상 상향 카운터로만 동작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BOTTOM~TOP(=MAX)</a:t>
            </a:r>
            <a:r>
              <a:rPr lang="ko-KR" altLang="en-US" dirty="0"/>
              <a:t>으로 계수동작 반복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값이 </a:t>
            </a:r>
            <a:r>
              <a:rPr lang="en-US" altLang="ko-KR" dirty="0"/>
              <a:t>TOP</a:t>
            </a:r>
            <a:r>
              <a:rPr lang="ko-KR" altLang="en-US" dirty="0"/>
              <a:t>에서 </a:t>
            </a:r>
            <a:r>
              <a:rPr lang="en-US" altLang="ko-KR" dirty="0"/>
              <a:t>BOTTOM</a:t>
            </a:r>
            <a:r>
              <a:rPr lang="ko-KR" altLang="en-US" dirty="0"/>
              <a:t>으로 바뀌는 순간 인터럽트가 요청됨</a:t>
            </a:r>
            <a:endParaRPr lang="en-US" altLang="ko-KR" dirty="0"/>
          </a:p>
          <a:p>
            <a:r>
              <a:rPr lang="en-US" altLang="ko-KR" dirty="0"/>
              <a:t>    (TIFR </a:t>
            </a:r>
            <a:r>
              <a:rPr lang="ko-KR" altLang="en-US" dirty="0"/>
              <a:t>레지스터의 </a:t>
            </a:r>
            <a:r>
              <a:rPr lang="en-US" altLang="ko-KR" dirty="0" err="1"/>
              <a:t>TOVn</a:t>
            </a:r>
            <a:r>
              <a:rPr lang="en-US" altLang="ko-KR" dirty="0"/>
              <a:t> </a:t>
            </a:r>
            <a:r>
              <a:rPr lang="ko-KR" altLang="en-US" dirty="0"/>
              <a:t>비트가 </a:t>
            </a:r>
            <a:r>
              <a:rPr lang="en-US" altLang="ko-KR" dirty="0"/>
              <a:t>1</a:t>
            </a:r>
            <a:r>
              <a:rPr lang="ko-KR" altLang="en-US" dirty="0"/>
              <a:t>이 되면서 요청됨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 모드에서도 출력비교 인터럽트가 사용될 순 있지만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Ocn</a:t>
            </a:r>
            <a:r>
              <a:rPr lang="ko-KR" altLang="en-US" dirty="0"/>
              <a:t>단자를 이용해 파형을 발생하는 것이  바람직하지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3919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6B823-DE53-4C11-9036-27ADDF57D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5" y="1509291"/>
            <a:ext cx="6152489" cy="2601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63DAAD-301E-46E0-9D9C-2B4D3D8DA5C4}"/>
              </a:ext>
            </a:extLst>
          </p:cNvPr>
          <p:cNvSpPr txBox="1"/>
          <p:nvPr/>
        </p:nvSpPr>
        <p:spPr>
          <a:xfrm>
            <a:off x="2003482" y="4582293"/>
            <a:ext cx="5660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Timer/Counter Overflow Flag</a:t>
            </a:r>
            <a:r>
              <a:rPr lang="ko-KR" altLang="en-US" sz="1500" dirty="0"/>
              <a:t> 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이 되는 타이밍</a:t>
            </a:r>
          </a:p>
        </p:txBody>
      </p:sp>
    </p:spTree>
    <p:extLst>
      <p:ext uri="{BB962C8B-B14F-4D97-AF65-F5344CB8AC3E}">
        <p14:creationId xmlns:p14="http://schemas.microsoft.com/office/powerpoint/2010/main" val="4233782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70E4C-F350-490B-A27D-0F317838C67B}"/>
              </a:ext>
            </a:extLst>
          </p:cNvPr>
          <p:cNvSpPr txBox="1"/>
          <p:nvPr/>
        </p:nvSpPr>
        <p:spPr>
          <a:xfrm>
            <a:off x="935460" y="1291905"/>
            <a:ext cx="78394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CTC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Clear Timer on Compare Match Mode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의 값이 </a:t>
            </a:r>
            <a:r>
              <a:rPr lang="en-US" altLang="ko-KR" dirty="0"/>
              <a:t>BOTTOM~TOP(=</a:t>
            </a:r>
            <a:r>
              <a:rPr lang="en-US" altLang="ko-KR" dirty="0" err="1"/>
              <a:t>OCRn</a:t>
            </a:r>
            <a:r>
              <a:rPr lang="ko-KR" altLang="en-US" dirty="0"/>
              <a:t> 또는 </a:t>
            </a:r>
            <a:r>
              <a:rPr lang="en-US" altLang="ko-KR" dirty="0" err="1"/>
              <a:t>ICRn</a:t>
            </a:r>
            <a:r>
              <a:rPr lang="en-US" altLang="ko-KR" dirty="0"/>
              <a:t>)</a:t>
            </a:r>
            <a:r>
              <a:rPr lang="ko-KR" altLang="en-US" dirty="0"/>
              <a:t>의 범위에서 계수동작 반복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출력비교 레지스터 </a:t>
            </a:r>
            <a:r>
              <a:rPr lang="en-US" altLang="ko-KR" dirty="0" err="1"/>
              <a:t>OCRn</a:t>
            </a:r>
            <a:r>
              <a:rPr lang="ko-KR" altLang="en-US" dirty="0"/>
              <a:t> 또는 </a:t>
            </a:r>
            <a:r>
              <a:rPr lang="en-US" altLang="ko-KR" dirty="0" err="1"/>
              <a:t>ICRn</a:t>
            </a:r>
            <a:r>
              <a:rPr lang="ko-KR" altLang="en-US" dirty="0"/>
              <a:t>의 값과 일치하면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그 다음 </a:t>
            </a:r>
            <a:r>
              <a:rPr lang="ko-KR" altLang="en-US" dirty="0" err="1"/>
              <a:t>클록에서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TCNT</a:t>
            </a:r>
            <a:r>
              <a:rPr lang="ko-KR" altLang="en-US" dirty="0"/>
              <a:t>의 값이 </a:t>
            </a:r>
            <a:r>
              <a:rPr lang="en-US" altLang="ko-KR" dirty="0"/>
              <a:t>TOP</a:t>
            </a:r>
            <a:r>
              <a:rPr lang="ko-KR" altLang="en-US" dirty="0"/>
              <a:t>에서 </a:t>
            </a:r>
            <a:r>
              <a:rPr lang="en-US" altLang="ko-KR" dirty="0"/>
              <a:t>BOTTOM</a:t>
            </a:r>
            <a:r>
              <a:rPr lang="ko-KR" altLang="en-US" dirty="0"/>
              <a:t>으로 바뀌는 순간 출력비교</a:t>
            </a:r>
            <a:r>
              <a:rPr lang="en-US" altLang="ko-KR" dirty="0"/>
              <a:t> </a:t>
            </a:r>
            <a:r>
              <a:rPr lang="ko-KR" altLang="en-US" dirty="0"/>
              <a:t>인터럽트가 요청됨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CTC </a:t>
            </a:r>
            <a:r>
              <a:rPr lang="ko-KR" altLang="en-US" dirty="0"/>
              <a:t>모드에서는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단자가 출력파형을 발생하도록 할 수 있음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84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CBD5B-60FB-482E-8BCA-65985E33A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56" y="1196058"/>
            <a:ext cx="6651287" cy="263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DCFE0B-4067-475B-B847-6E4B7AC6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1" y="4222151"/>
            <a:ext cx="3166189" cy="774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8B6906-8844-43C7-AB5C-2AD3744C86FF}"/>
              </a:ext>
            </a:extLst>
          </p:cNvPr>
          <p:cNvSpPr txBox="1"/>
          <p:nvPr/>
        </p:nvSpPr>
        <p:spPr>
          <a:xfrm>
            <a:off x="4381791" y="4222151"/>
            <a:ext cx="4506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CTC </a:t>
            </a:r>
            <a:r>
              <a:rPr lang="ko-KR" altLang="en-US" sz="1500" dirty="0"/>
              <a:t>모드에서 출력비교 인터럽트가 </a:t>
            </a:r>
            <a:r>
              <a:rPr lang="en-US" altLang="ko-KR" sz="1500" dirty="0"/>
              <a:t>2</a:t>
            </a:r>
            <a:r>
              <a:rPr lang="ko-KR" altLang="en-US" sz="1500" dirty="0"/>
              <a:t>번 발생하여 </a:t>
            </a:r>
            <a:r>
              <a:rPr lang="en-US" altLang="ko-KR" sz="1500" dirty="0"/>
              <a:t>1</a:t>
            </a:r>
            <a:r>
              <a:rPr lang="ko-KR" altLang="en-US" sz="1500" dirty="0"/>
              <a:t>주기의 출력파형을 </a:t>
            </a:r>
            <a:r>
              <a:rPr lang="ko-KR" altLang="en-US" sz="1500" dirty="0" err="1"/>
              <a:t>만듬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인터럽트 발생 주파수는 </a:t>
            </a:r>
            <a:r>
              <a:rPr lang="en-US" altLang="ko-KR" sz="1500" dirty="0"/>
              <a:t>2</a:t>
            </a:r>
            <a:r>
              <a:rPr lang="ko-KR" altLang="en-US" sz="1500" dirty="0"/>
              <a:t>배가 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N=8, </a:t>
            </a:r>
            <a:r>
              <a:rPr lang="en-US" altLang="ko-KR" sz="1500" dirty="0" err="1"/>
              <a:t>OCRn</a:t>
            </a:r>
            <a:r>
              <a:rPr lang="en-US" altLang="ko-KR" sz="1500" dirty="0"/>
              <a:t>=1999, </a:t>
            </a:r>
            <a:r>
              <a:rPr lang="en-US" altLang="ko-KR" sz="1500" dirty="0" err="1"/>
              <a:t>fclk_I</a:t>
            </a:r>
            <a:r>
              <a:rPr lang="en-US" altLang="ko-KR" sz="1500" dirty="0"/>
              <a:t>/O=16MHz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/>
              <a:t>인터럽트 주파수가 </a:t>
            </a:r>
            <a:r>
              <a:rPr lang="en-US" altLang="ko-KR" sz="1500" dirty="0"/>
              <a:t>1kHz</a:t>
            </a:r>
            <a:r>
              <a:rPr lang="ko-KR" altLang="en-US" sz="1500" dirty="0"/>
              <a:t>로 계산됨</a:t>
            </a:r>
            <a:endParaRPr lang="en-US" altLang="ko-KR" sz="15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500" dirty="0"/>
              <a:t>따라서 </a:t>
            </a:r>
            <a:r>
              <a:rPr lang="en-US" altLang="ko-KR" sz="1500" dirty="0"/>
              <a:t>1ms </a:t>
            </a:r>
            <a:r>
              <a:rPr lang="ko-KR" altLang="en-US" sz="1500" dirty="0"/>
              <a:t>마다 인터럽트가 요청됨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27475-8B87-4389-806B-B1F50E8EEB7D}"/>
              </a:ext>
            </a:extLst>
          </p:cNvPr>
          <p:cNvSpPr txBox="1"/>
          <p:nvPr/>
        </p:nvSpPr>
        <p:spPr>
          <a:xfrm>
            <a:off x="528506" y="5159229"/>
            <a:ext cx="3162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/>
              <a:t>Ocn</a:t>
            </a:r>
            <a:r>
              <a:rPr lang="en-US" altLang="ko-KR" sz="1500" dirty="0"/>
              <a:t> </a:t>
            </a:r>
            <a:r>
              <a:rPr lang="ko-KR" altLang="en-US" sz="1500" dirty="0"/>
              <a:t>단자의 출력 주파수</a:t>
            </a:r>
          </a:p>
        </p:txBody>
      </p:sp>
    </p:spTree>
    <p:extLst>
      <p:ext uri="{BB962C8B-B14F-4D97-AF65-F5344CB8AC3E}">
        <p14:creationId xmlns:p14="http://schemas.microsoft.com/office/powerpoint/2010/main" val="136699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1D814B-1276-4A3B-9E9F-F23AED40F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53" y="1431660"/>
            <a:ext cx="5660094" cy="2905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2039A-0173-4EED-AE77-AB108196E7A0}"/>
              </a:ext>
            </a:extLst>
          </p:cNvPr>
          <p:cNvSpPr txBox="1"/>
          <p:nvPr/>
        </p:nvSpPr>
        <p:spPr>
          <a:xfrm>
            <a:off x="1741953" y="4530055"/>
            <a:ext cx="5660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Output Compare Match Flag </a:t>
            </a:r>
            <a:r>
              <a:rPr lang="ko-KR" altLang="en-US" sz="1500" dirty="0"/>
              <a:t>비트가 </a:t>
            </a:r>
            <a:r>
              <a:rPr lang="en-US" altLang="ko-KR" sz="1500" dirty="0"/>
              <a:t>1</a:t>
            </a:r>
            <a:r>
              <a:rPr lang="ko-KR" altLang="en-US" sz="1500" dirty="0"/>
              <a:t>이 되는 타이밍</a:t>
            </a:r>
          </a:p>
        </p:txBody>
      </p:sp>
    </p:spTree>
    <p:extLst>
      <p:ext uri="{BB962C8B-B14F-4D97-AF65-F5344CB8AC3E}">
        <p14:creationId xmlns:p14="http://schemas.microsoft.com/office/powerpoint/2010/main" val="343702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피드백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F765C539-7356-4F3D-B4E1-6E6B02C4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4876" y="6023476"/>
            <a:ext cx="2057400" cy="365125"/>
          </a:xfrm>
        </p:spPr>
        <p:txBody>
          <a:bodyPr/>
          <a:lstStyle/>
          <a:p>
            <a:fld id="{66B25E83-C66E-45D8-AFF1-6789143A80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8222-0AD9-4819-84D7-F167F2BE845E}"/>
              </a:ext>
            </a:extLst>
          </p:cNvPr>
          <p:cNvSpPr txBox="1"/>
          <p:nvPr/>
        </p:nvSpPr>
        <p:spPr>
          <a:xfrm>
            <a:off x="1033987" y="1157681"/>
            <a:ext cx="73550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고속  </a:t>
            </a:r>
            <a:r>
              <a:rPr lang="en-US" altLang="ko-KR" dirty="0"/>
              <a:t>PWM Mode</a:t>
            </a:r>
          </a:p>
          <a:p>
            <a:pPr algn="ctr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값은 </a:t>
            </a:r>
            <a:r>
              <a:rPr lang="en-US" altLang="ko-KR" dirty="0"/>
              <a:t>BOTTOM~TOP</a:t>
            </a:r>
            <a:r>
              <a:rPr lang="ko-KR" altLang="en-US" dirty="0"/>
              <a:t>까지 계수동작 반복</a:t>
            </a:r>
            <a:endParaRPr lang="en-US" altLang="ko-KR" dirty="0"/>
          </a:p>
          <a:p>
            <a:r>
              <a:rPr lang="en-US" altLang="ko-KR" dirty="0"/>
              <a:t>    (</a:t>
            </a:r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0,2</a:t>
            </a:r>
            <a:r>
              <a:rPr lang="ko-KR" altLang="en-US" dirty="0"/>
              <a:t>는</a:t>
            </a:r>
            <a:r>
              <a:rPr lang="en-US" altLang="ko-KR" dirty="0"/>
              <a:t> TOP</a:t>
            </a:r>
            <a:r>
              <a:rPr lang="ko-KR" altLang="en-US" dirty="0"/>
              <a:t>이 </a:t>
            </a:r>
            <a:r>
              <a:rPr lang="en-US" altLang="ko-KR" dirty="0"/>
              <a:t>MAX,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타이머</a:t>
            </a:r>
            <a:r>
              <a:rPr lang="en-US" altLang="ko-KR" dirty="0"/>
              <a:t>/</a:t>
            </a:r>
            <a:r>
              <a:rPr lang="ko-KR" altLang="en-US" dirty="0"/>
              <a:t>카운터</a:t>
            </a:r>
            <a:r>
              <a:rPr lang="en-US" altLang="ko-KR" dirty="0"/>
              <a:t>1,3</a:t>
            </a:r>
            <a:r>
              <a:rPr lang="ko-KR" altLang="en-US" dirty="0"/>
              <a:t>은 </a:t>
            </a:r>
            <a:r>
              <a:rPr lang="en-US" altLang="ko-KR" dirty="0"/>
              <a:t>TOP</a:t>
            </a:r>
            <a:r>
              <a:rPr lang="ko-KR" altLang="en-US" dirty="0"/>
              <a:t>이 모드에 따라 </a:t>
            </a:r>
            <a:r>
              <a:rPr lang="en-US" altLang="ko-KR" dirty="0"/>
              <a:t>0x00FF, 0x01FF,</a:t>
            </a:r>
            <a:r>
              <a:rPr lang="ko-KR" altLang="en-US" dirty="0"/>
              <a:t> </a:t>
            </a:r>
            <a:r>
              <a:rPr lang="en-US" altLang="ko-KR" dirty="0"/>
              <a:t>0x03FF,     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ICRn</a:t>
            </a:r>
            <a:r>
              <a:rPr lang="en-US" altLang="ko-KR" dirty="0"/>
              <a:t>, </a:t>
            </a:r>
            <a:r>
              <a:rPr lang="en-US" altLang="ko-KR" dirty="0" err="1"/>
              <a:t>OCRnA</a:t>
            </a:r>
            <a:r>
              <a:rPr lang="en-US" altLang="ko-KR" dirty="0"/>
              <a:t> </a:t>
            </a:r>
            <a:r>
              <a:rPr lang="ko-KR" altLang="en-US" dirty="0"/>
              <a:t>등으로 지정됨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이때 </a:t>
            </a:r>
            <a:r>
              <a:rPr lang="en-US" altLang="ko-KR" dirty="0" err="1"/>
              <a:t>TCNTn</a:t>
            </a:r>
            <a:r>
              <a:rPr lang="ko-KR" altLang="en-US" dirty="0"/>
              <a:t>의 값은 </a:t>
            </a:r>
            <a:r>
              <a:rPr lang="en-US" altLang="ko-KR" dirty="0" err="1"/>
              <a:t>OCRn</a:t>
            </a:r>
            <a:r>
              <a:rPr lang="ko-KR" altLang="en-US" dirty="0"/>
              <a:t>의 값과 비교됨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값이 일치하면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0</a:t>
            </a:r>
            <a:r>
              <a:rPr lang="ko-KR" altLang="en-US" dirty="0"/>
              <a:t>으로 클리어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en-US" altLang="ko-KR" dirty="0"/>
              <a:t>TOP</a:t>
            </a:r>
            <a:r>
              <a:rPr lang="ko-KR" altLang="en-US" dirty="0"/>
              <a:t>에서 </a:t>
            </a:r>
            <a:r>
              <a:rPr lang="en-US" altLang="ko-KR" dirty="0"/>
              <a:t>BOTTOM</a:t>
            </a:r>
            <a:r>
              <a:rPr lang="ko-KR" altLang="en-US" dirty="0"/>
              <a:t>으로 되면 </a:t>
            </a:r>
            <a:r>
              <a:rPr lang="en-US" altLang="ko-KR" dirty="0" err="1"/>
              <a:t>Ocn</a:t>
            </a:r>
            <a:r>
              <a:rPr lang="en-US" altLang="ko-KR" dirty="0"/>
              <a:t> </a:t>
            </a:r>
            <a:r>
              <a:rPr lang="ko-KR" altLang="en-US" dirty="0"/>
              <a:t>출력이 </a:t>
            </a:r>
            <a:r>
              <a:rPr lang="en-US" altLang="ko-KR" dirty="0"/>
              <a:t>1</a:t>
            </a:r>
            <a:r>
              <a:rPr lang="ko-KR" altLang="en-US" dirty="0"/>
              <a:t>로 세트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TCNTn</a:t>
            </a:r>
            <a:r>
              <a:rPr lang="ko-KR" altLang="en-US" dirty="0"/>
              <a:t>의 값이 </a:t>
            </a:r>
            <a:r>
              <a:rPr lang="en-US" altLang="ko-KR" dirty="0"/>
              <a:t>TOP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되면 </a:t>
            </a:r>
            <a:r>
              <a:rPr lang="ko-KR" altLang="en-US" dirty="0" err="1"/>
              <a:t>오버플로우</a:t>
            </a:r>
            <a:r>
              <a:rPr lang="ko-KR" altLang="en-US" dirty="0"/>
              <a:t> 인터럽트가 요청되며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출력비교 인터럽트 또는 입력 캡쳐 인터럽트가 요청됨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 </a:t>
            </a:r>
            <a:r>
              <a:rPr lang="en-US" altLang="ko-KR" dirty="0"/>
              <a:t>TCCR </a:t>
            </a:r>
            <a:r>
              <a:rPr lang="ko-KR" altLang="en-US" dirty="0"/>
              <a:t>레지스터의 </a:t>
            </a:r>
            <a:r>
              <a:rPr lang="en-US" altLang="ko-KR" dirty="0" err="1"/>
              <a:t>COMn</a:t>
            </a:r>
            <a:r>
              <a:rPr lang="ko-KR" altLang="en-US" dirty="0"/>
              <a:t>비트 설정을 통해 반전 또는 </a:t>
            </a:r>
            <a:r>
              <a:rPr lang="ko-KR" altLang="en-US" dirty="0" err="1"/>
              <a:t>비반전</a:t>
            </a:r>
            <a:r>
              <a:rPr lang="ko-KR" altLang="en-US" dirty="0"/>
              <a:t> 출력모드로 설정 가능 </a:t>
            </a:r>
            <a:r>
              <a:rPr lang="en-US" altLang="ko-KR" dirty="0"/>
              <a:t>(Compare Match Output Mode)</a:t>
            </a:r>
          </a:p>
        </p:txBody>
      </p:sp>
    </p:spTree>
    <p:extLst>
      <p:ext uri="{BB962C8B-B14F-4D97-AF65-F5344CB8AC3E}">
        <p14:creationId xmlns:p14="http://schemas.microsoft.com/office/powerpoint/2010/main" val="110737979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14816</TotalTime>
  <Words>1735</Words>
  <Application>Microsoft Office PowerPoint</Application>
  <PresentationFormat>화면 슬라이드 쇼(4:3)</PresentationFormat>
  <Paragraphs>318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FM College Team</vt:lpstr>
      <vt:lpstr>HY견고딕</vt:lpstr>
      <vt:lpstr>HY견명조</vt:lpstr>
      <vt:lpstr>HY얕은샘물M</vt:lpstr>
      <vt:lpstr>굴림</vt:lpstr>
      <vt:lpstr>맑은 고딕</vt:lpstr>
      <vt:lpstr>Arial</vt:lpstr>
      <vt:lpstr>Forte</vt:lpstr>
      <vt:lpstr>Franklin Gothic Demi</vt:lpstr>
      <vt:lpstr>Symbol</vt:lpstr>
      <vt:lpstr>Tw Cen MT</vt:lpstr>
      <vt:lpstr>Wingdings</vt:lpstr>
      <vt:lpstr>Wingdings 2</vt:lpstr>
      <vt:lpstr>Office 테마</vt:lpstr>
      <vt:lpstr>가을</vt:lpstr>
      <vt:lpstr>  ADC (4주차) </vt:lpstr>
      <vt:lpstr>PowerPoint 프레젠테이션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1. 피드백</vt:lpstr>
      <vt:lpstr>2. ADC란 무엇인가?</vt:lpstr>
      <vt:lpstr>3. Analog, Digital 구분</vt:lpstr>
      <vt:lpstr>4. ADC 과정</vt:lpstr>
      <vt:lpstr>5. ATmega128의 ADC 특징</vt:lpstr>
      <vt:lpstr>5. ATmega128의 ADC 특징</vt:lpstr>
      <vt:lpstr>5. ATmega128의 ADC 특징</vt:lpstr>
      <vt:lpstr>5. ATmega128의 ADC 특징</vt:lpstr>
      <vt:lpstr>6. ADC를 사용하기 위한 레지스터 소개</vt:lpstr>
      <vt:lpstr>6. ADC를 사용하기 위한 레지스터 소개</vt:lpstr>
      <vt:lpstr>6. ADC를 사용하기 위한 레지스터 소개</vt:lpstr>
      <vt:lpstr>6. ADC를 사용하기 위한 레지스터 소개</vt:lpstr>
      <vt:lpstr>6. ADC를 사용하기 위한 레지스터 소개</vt:lpstr>
      <vt:lpstr>6. ADC를 사용하기 위한 레지스터 소개</vt:lpstr>
      <vt:lpstr>6. ADC를 사용하기 위한 레지스터 소개</vt:lpstr>
      <vt:lpstr>6. ADC를 사용하기 위한 레지스터 소개</vt:lpstr>
      <vt:lpstr>7. ADC 코드 소개</vt:lpstr>
      <vt:lpstr>7. ADC 코드 소개</vt:lpstr>
      <vt:lpstr>7. ADC 코드 소개</vt:lpstr>
      <vt:lpstr>7. ADC 실습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Jisu Kim</dc:creator>
  <cp:lastModifiedBy>공성진</cp:lastModifiedBy>
  <cp:revision>298</cp:revision>
  <cp:lastPrinted>2015-03-30T03:55:36Z</cp:lastPrinted>
  <dcterms:created xsi:type="dcterms:W3CDTF">2015-01-07T14:56:26Z</dcterms:created>
  <dcterms:modified xsi:type="dcterms:W3CDTF">2021-09-30T08:00:39Z</dcterms:modified>
</cp:coreProperties>
</file>